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56" r:id="rId2"/>
    <p:sldId id="265" r:id="rId3"/>
    <p:sldId id="264" r:id="rId4"/>
    <p:sldId id="263" r:id="rId5"/>
    <p:sldId id="266" r:id="rId6"/>
    <p:sldId id="267" r:id="rId7"/>
    <p:sldId id="268" r:id="rId8"/>
    <p:sldId id="269" r:id="rId9"/>
    <p:sldId id="257" r:id="rId10"/>
    <p:sldId id="259" r:id="rId11"/>
    <p:sldId id="258" r:id="rId12"/>
    <p:sldId id="261" r:id="rId13"/>
    <p:sldId id="270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200" kern="1200">
        <a:solidFill>
          <a:schemeClr val="bg2"/>
        </a:solidFill>
        <a:latin typeface="Albertus Medium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200" kern="1200">
        <a:solidFill>
          <a:schemeClr val="bg2"/>
        </a:solidFill>
        <a:latin typeface="Albertus Medium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200" kern="1200">
        <a:solidFill>
          <a:schemeClr val="bg2"/>
        </a:solidFill>
        <a:latin typeface="Albertus Medium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200" kern="1200">
        <a:solidFill>
          <a:schemeClr val="bg2"/>
        </a:solidFill>
        <a:latin typeface="Albertus Medium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200" kern="1200">
        <a:solidFill>
          <a:schemeClr val="bg2"/>
        </a:solidFill>
        <a:latin typeface="Albertus Medium" pitchFamily="34" charset="0"/>
        <a:ea typeface="+mn-ea"/>
        <a:cs typeface="+mn-cs"/>
      </a:defRPr>
    </a:lvl5pPr>
    <a:lvl6pPr marL="2286000" algn="l" defTabSz="914400" rtl="0" eaLnBrk="1" latinLnBrk="0" hangingPunct="1">
      <a:defRPr sz="2200" kern="1200">
        <a:solidFill>
          <a:schemeClr val="bg2"/>
        </a:solidFill>
        <a:latin typeface="Albertus Medium" pitchFamily="34" charset="0"/>
        <a:ea typeface="+mn-ea"/>
        <a:cs typeface="+mn-cs"/>
      </a:defRPr>
    </a:lvl6pPr>
    <a:lvl7pPr marL="2743200" algn="l" defTabSz="914400" rtl="0" eaLnBrk="1" latinLnBrk="0" hangingPunct="1">
      <a:defRPr sz="2200" kern="1200">
        <a:solidFill>
          <a:schemeClr val="bg2"/>
        </a:solidFill>
        <a:latin typeface="Albertus Medium" pitchFamily="34" charset="0"/>
        <a:ea typeface="+mn-ea"/>
        <a:cs typeface="+mn-cs"/>
      </a:defRPr>
    </a:lvl7pPr>
    <a:lvl8pPr marL="3200400" algn="l" defTabSz="914400" rtl="0" eaLnBrk="1" latinLnBrk="0" hangingPunct="1">
      <a:defRPr sz="2200" kern="1200">
        <a:solidFill>
          <a:schemeClr val="bg2"/>
        </a:solidFill>
        <a:latin typeface="Albertus Medium" pitchFamily="34" charset="0"/>
        <a:ea typeface="+mn-ea"/>
        <a:cs typeface="+mn-cs"/>
      </a:defRPr>
    </a:lvl8pPr>
    <a:lvl9pPr marL="3657600" algn="l" defTabSz="914400" rtl="0" eaLnBrk="1" latinLnBrk="0" hangingPunct="1">
      <a:defRPr sz="2200" kern="1200">
        <a:solidFill>
          <a:schemeClr val="bg2"/>
        </a:solidFill>
        <a:latin typeface="Albertus Medium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66"/>
    <a:srgbClr val="00CC99"/>
    <a:srgbClr val="353973"/>
    <a:srgbClr val="41468D"/>
    <a:srgbClr val="E9FFFE"/>
    <a:srgbClr val="BFFFFD"/>
    <a:srgbClr val="00E5E0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-71438" y="-215900"/>
            <a:ext cx="9356726" cy="7666038"/>
            <a:chOff x="0" y="0"/>
            <a:chExt cx="5760" cy="4320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3" name="Rectangle 4"/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accent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grpSp>
            <p:nvGrpSpPr>
              <p:cNvPr id="14" name="Group 5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16" name="Line 6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7" name="Line 7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8" name="Line 8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9" name="Line 9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0" name="Line 10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1" name="Line 11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" name="Line 12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3" name="Line 13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4" name="Line 14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5" name="Line 15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6" name="Line 16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7" name="Line 17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8" name="Line 18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9" name="Line 19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0" name="Line 20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1" name="Line 21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2" name="Line 22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3" name="Line 23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4" name="Line 24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5" name="Line 25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6" name="Line 26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7" name="Line 27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8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9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0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1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2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3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4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5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6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7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8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9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0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1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2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3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4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5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6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7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8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9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0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1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2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3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4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5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6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sp>
            <p:nvSpPr>
              <p:cNvPr id="15" name="Line 57"/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4" name="Group 58"/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5"/>
              <a:chOff x="3" y="559"/>
              <a:chExt cx="4192" cy="1795"/>
            </a:xfrm>
          </p:grpSpPr>
          <p:sp>
            <p:nvSpPr>
              <p:cNvPr id="9" name="Line 59"/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5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" name="Line 60"/>
              <p:cNvSpPr>
                <a:spLocks noChangeShapeType="1"/>
              </p:cNvSpPr>
              <p:nvPr/>
            </p:nvSpPr>
            <p:spPr bwMode="ltGray">
              <a:xfrm flipH="1" flipV="1">
                <a:off x="3" y="1922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Line 61"/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Arc 62"/>
              <p:cNvSpPr>
                <a:spLocks/>
              </p:cNvSpPr>
              <p:nvPr/>
            </p:nvSpPr>
            <p:spPr bwMode="ltGray">
              <a:xfrm rot="16200000" flipH="1">
                <a:off x="426" y="860"/>
                <a:ext cx="157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5" name="Group 63"/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6" name="Line 64"/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8" cy="0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" name="Line 65"/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" name="Arc 66"/>
              <p:cNvSpPr>
                <a:spLocks/>
              </p:cNvSpPr>
              <p:nvPr/>
            </p:nvSpPr>
            <p:spPr bwMode="ltGray">
              <a:xfrm rot="5400000">
                <a:off x="5097" y="3346"/>
                <a:ext cx="156" cy="155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9FFF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3076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3083" name="Group 4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8197" name="Line 5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8198" name="Line 6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8199" name="Line 7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8200" name="Line 8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8201" name="Line 9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8202" name="Line 10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820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820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820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820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8207" name="Line 15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820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820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821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821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8212" name="Line 20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821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821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821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821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8217" name="Line 25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821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3084" name="Group 27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822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822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822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822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822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822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822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822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822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822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823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823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823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823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823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823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823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823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823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823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824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824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824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824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824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824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824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824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824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</p:grpSp>
        <p:sp>
          <p:nvSpPr>
            <p:cNvPr id="8249" name="Rectangle 57" descr="60%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250" name="Line 58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3079" name="Group 59"/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8252" name="Line 60"/>
              <p:cNvSpPr>
                <a:spLocks noChangeShapeType="1"/>
              </p:cNvSpPr>
              <p:nvPr/>
            </p:nvSpPr>
            <p:spPr bwMode="ltGray">
              <a:xfrm flipH="1">
                <a:off x="96" y="1038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253" name="Line 61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254" name="Arc 62"/>
              <p:cNvSpPr>
                <a:spLocks/>
              </p:cNvSpPr>
              <p:nvPr/>
            </p:nvSpPr>
            <p:spPr bwMode="ltGray">
              <a:xfrm flipH="1">
                <a:off x="218" y="916"/>
                <a:ext cx="238" cy="240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8260" name="Text Box 68"/>
          <p:cNvSpPr txBox="1">
            <a:spLocks noChangeArrowheads="1"/>
          </p:cNvSpPr>
          <p:nvPr userDrawn="1"/>
        </p:nvSpPr>
        <p:spPr bwMode="auto">
          <a:xfrm>
            <a:off x="381000" y="153988"/>
            <a:ext cx="8382000" cy="59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sr-Cyrl-CS" sz="3300" b="1">
                <a:solidFill>
                  <a:srgbClr val="35397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ЗАПРЕМИНА  ПИРАМИДЕ</a:t>
            </a:r>
            <a:endParaRPr lang="en-US" sz="3300" b="1">
              <a:solidFill>
                <a:srgbClr val="35397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6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Wingdings" pitchFamily="2" charset="2"/>
        <a:buBlip>
          <a:blip r:embed="rId13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itchFamily="2" charset="2"/>
        <a:buChar char="w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Kavalijeri-prostor.ppt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3489325" y="935038"/>
            <a:ext cx="5453063" cy="374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sr-Cyrl-CS"/>
              <a:t>Доказаћемо да је </a:t>
            </a:r>
            <a:r>
              <a:rPr lang="sr-Cyrl-CS">
                <a:solidFill>
                  <a:srgbClr val="FF0000"/>
                </a:solidFill>
              </a:rPr>
              <a:t>запремина пирамиде једнака трећини запремине призме која има исту основу и исту висину</a:t>
            </a:r>
            <a:r>
              <a:rPr lang="sr-Cyrl-CS"/>
              <a:t>. Довољно је доказати да тврђење важи за тространу пирамиду, јер се свака друга дијагоналама конструисаним из једног темена основе може поделити на тростране пирамиде. </a:t>
            </a:r>
            <a:endParaRPr lang="en-US"/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365125" y="4864100"/>
            <a:ext cx="8421688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sr-Cyrl-CS"/>
              <a:t>Али, најпре ћемо показати неколико уводних теорема, које ће нам помоћи да изведемо формулу за запремину пирамиде.</a:t>
            </a:r>
            <a:endParaRPr lang="en-US"/>
          </a:p>
        </p:txBody>
      </p:sp>
      <p:grpSp>
        <p:nvGrpSpPr>
          <p:cNvPr id="2" name="Group 7"/>
          <p:cNvGrpSpPr>
            <a:grpSpLocks noChangeAspect="1"/>
          </p:cNvGrpSpPr>
          <p:nvPr/>
        </p:nvGrpSpPr>
        <p:grpSpPr bwMode="auto">
          <a:xfrm>
            <a:off x="319088" y="898525"/>
            <a:ext cx="2982912" cy="3684588"/>
            <a:chOff x="201" y="566"/>
            <a:chExt cx="1879" cy="2321"/>
          </a:xfrm>
        </p:grpSpPr>
        <p:sp>
          <p:nvSpPr>
            <p:cNvPr id="3" name="AutoShape 6"/>
            <p:cNvSpPr>
              <a:spLocks noChangeAspect="1" noChangeArrowheads="1" noTextEdit="1"/>
            </p:cNvSpPr>
            <p:nvPr/>
          </p:nvSpPr>
          <p:spPr bwMode="auto">
            <a:xfrm>
              <a:off x="201" y="566"/>
              <a:ext cx="1879" cy="2321"/>
            </a:xfrm>
            <a:prstGeom prst="rect">
              <a:avLst/>
            </a:prstGeom>
            <a:solidFill>
              <a:srgbClr val="E9FFF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6" name="Freeform 8"/>
            <p:cNvSpPr>
              <a:spLocks/>
            </p:cNvSpPr>
            <p:nvPr/>
          </p:nvSpPr>
          <p:spPr bwMode="auto">
            <a:xfrm>
              <a:off x="1306" y="698"/>
              <a:ext cx="576" cy="1934"/>
            </a:xfrm>
            <a:custGeom>
              <a:avLst/>
              <a:gdLst>
                <a:gd name="T0" fmla="*/ 0 w 576"/>
                <a:gd name="T1" fmla="*/ 0 h 1934"/>
                <a:gd name="T2" fmla="*/ 576 w 576"/>
                <a:gd name="T3" fmla="*/ 1491 h 1934"/>
                <a:gd name="T4" fmla="*/ 0 w 576"/>
                <a:gd name="T5" fmla="*/ 1934 h 1934"/>
                <a:gd name="T6" fmla="*/ 0 w 576"/>
                <a:gd name="T7" fmla="*/ 0 h 193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"/>
                <a:gd name="T13" fmla="*/ 0 h 1934"/>
                <a:gd name="T14" fmla="*/ 576 w 576"/>
                <a:gd name="T15" fmla="*/ 1934 h 193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" h="1934">
                  <a:moveTo>
                    <a:pt x="0" y="0"/>
                  </a:moveTo>
                  <a:lnTo>
                    <a:pt x="576" y="1491"/>
                  </a:lnTo>
                  <a:lnTo>
                    <a:pt x="0" y="193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DA1A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7" name="Freeform 9"/>
            <p:cNvSpPr>
              <a:spLocks/>
            </p:cNvSpPr>
            <p:nvPr/>
          </p:nvSpPr>
          <p:spPr bwMode="auto">
            <a:xfrm>
              <a:off x="371" y="698"/>
              <a:ext cx="935" cy="1934"/>
            </a:xfrm>
            <a:custGeom>
              <a:avLst/>
              <a:gdLst>
                <a:gd name="T0" fmla="*/ 935 w 935"/>
                <a:gd name="T1" fmla="*/ 1934 h 1934"/>
                <a:gd name="T2" fmla="*/ 935 w 935"/>
                <a:gd name="T3" fmla="*/ 0 h 1934"/>
                <a:gd name="T4" fmla="*/ 0 w 935"/>
                <a:gd name="T5" fmla="*/ 1491 h 1934"/>
                <a:gd name="T6" fmla="*/ 935 w 935"/>
                <a:gd name="T7" fmla="*/ 1934 h 193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35"/>
                <a:gd name="T13" fmla="*/ 0 h 1934"/>
                <a:gd name="T14" fmla="*/ 935 w 935"/>
                <a:gd name="T15" fmla="*/ 1934 h 193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35" h="1934">
                  <a:moveTo>
                    <a:pt x="935" y="1934"/>
                  </a:moveTo>
                  <a:lnTo>
                    <a:pt x="935" y="0"/>
                  </a:lnTo>
                  <a:lnTo>
                    <a:pt x="0" y="1491"/>
                  </a:lnTo>
                  <a:lnTo>
                    <a:pt x="935" y="1934"/>
                  </a:lnTo>
                  <a:close/>
                </a:path>
              </a:pathLst>
            </a:custGeom>
            <a:solidFill>
              <a:srgbClr val="FDA1A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8" name="Freeform 10"/>
            <p:cNvSpPr>
              <a:spLocks/>
            </p:cNvSpPr>
            <p:nvPr/>
          </p:nvSpPr>
          <p:spPr bwMode="auto">
            <a:xfrm>
              <a:off x="371" y="2189"/>
              <a:ext cx="1511" cy="443"/>
            </a:xfrm>
            <a:custGeom>
              <a:avLst/>
              <a:gdLst>
                <a:gd name="T0" fmla="*/ 1511 w 1511"/>
                <a:gd name="T1" fmla="*/ 0 h 443"/>
                <a:gd name="T2" fmla="*/ 935 w 1511"/>
                <a:gd name="T3" fmla="*/ 443 h 443"/>
                <a:gd name="T4" fmla="*/ 0 w 1511"/>
                <a:gd name="T5" fmla="*/ 0 h 443"/>
                <a:gd name="T6" fmla="*/ 1511 w 1511"/>
                <a:gd name="T7" fmla="*/ 0 h 44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511"/>
                <a:gd name="T13" fmla="*/ 0 h 443"/>
                <a:gd name="T14" fmla="*/ 1511 w 1511"/>
                <a:gd name="T15" fmla="*/ 443 h 44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511" h="443">
                  <a:moveTo>
                    <a:pt x="1511" y="0"/>
                  </a:moveTo>
                  <a:lnTo>
                    <a:pt x="935" y="443"/>
                  </a:lnTo>
                  <a:lnTo>
                    <a:pt x="0" y="0"/>
                  </a:lnTo>
                  <a:lnTo>
                    <a:pt x="1511" y="0"/>
                  </a:lnTo>
                  <a:close/>
                </a:path>
              </a:pathLst>
            </a:custGeom>
            <a:solidFill>
              <a:srgbClr val="FD616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9" name="Line 11"/>
            <p:cNvSpPr>
              <a:spLocks noChangeShapeType="1"/>
            </p:cNvSpPr>
            <p:nvPr/>
          </p:nvSpPr>
          <p:spPr bwMode="auto">
            <a:xfrm flipH="1">
              <a:off x="371" y="2189"/>
              <a:ext cx="1511" cy="1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0" name="Line 12"/>
            <p:cNvSpPr>
              <a:spLocks noChangeShapeType="1"/>
            </p:cNvSpPr>
            <p:nvPr/>
          </p:nvSpPr>
          <p:spPr bwMode="auto">
            <a:xfrm>
              <a:off x="1306" y="698"/>
              <a:ext cx="576" cy="1491"/>
            </a:xfrm>
            <a:prstGeom prst="line">
              <a:avLst/>
            </a:prstGeom>
            <a:noFill/>
            <a:ln w="30163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1" name="Line 13"/>
            <p:cNvSpPr>
              <a:spLocks noChangeShapeType="1"/>
            </p:cNvSpPr>
            <p:nvPr/>
          </p:nvSpPr>
          <p:spPr bwMode="auto">
            <a:xfrm flipV="1">
              <a:off x="1306" y="2189"/>
              <a:ext cx="576" cy="443"/>
            </a:xfrm>
            <a:prstGeom prst="line">
              <a:avLst/>
            </a:prstGeom>
            <a:noFill/>
            <a:ln w="30163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2" name="Line 14"/>
            <p:cNvSpPr>
              <a:spLocks noChangeShapeType="1"/>
            </p:cNvSpPr>
            <p:nvPr/>
          </p:nvSpPr>
          <p:spPr bwMode="auto">
            <a:xfrm>
              <a:off x="371" y="2189"/>
              <a:ext cx="935" cy="443"/>
            </a:xfrm>
            <a:prstGeom prst="line">
              <a:avLst/>
            </a:prstGeom>
            <a:noFill/>
            <a:ln w="30163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3" name="Line 15"/>
            <p:cNvSpPr>
              <a:spLocks noChangeShapeType="1"/>
            </p:cNvSpPr>
            <p:nvPr/>
          </p:nvSpPr>
          <p:spPr bwMode="auto">
            <a:xfrm flipV="1">
              <a:off x="371" y="698"/>
              <a:ext cx="935" cy="1491"/>
            </a:xfrm>
            <a:prstGeom prst="line">
              <a:avLst/>
            </a:prstGeom>
            <a:noFill/>
            <a:ln w="30163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4" name="Line 16"/>
            <p:cNvSpPr>
              <a:spLocks noChangeShapeType="1"/>
            </p:cNvSpPr>
            <p:nvPr/>
          </p:nvSpPr>
          <p:spPr bwMode="auto">
            <a:xfrm>
              <a:off x="1306" y="698"/>
              <a:ext cx="1" cy="1934"/>
            </a:xfrm>
            <a:prstGeom prst="line">
              <a:avLst/>
            </a:prstGeom>
            <a:noFill/>
            <a:ln w="30163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5" name="Oval 17"/>
            <p:cNvSpPr>
              <a:spLocks noChangeArrowheads="1"/>
            </p:cNvSpPr>
            <p:nvPr/>
          </p:nvSpPr>
          <p:spPr bwMode="auto">
            <a:xfrm>
              <a:off x="1287" y="679"/>
              <a:ext cx="47" cy="47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6" name="Rectangle 18"/>
            <p:cNvSpPr>
              <a:spLocks noChangeArrowheads="1"/>
            </p:cNvSpPr>
            <p:nvPr/>
          </p:nvSpPr>
          <p:spPr bwMode="auto">
            <a:xfrm>
              <a:off x="1315" y="557"/>
              <a:ext cx="208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b="1">
                  <a:solidFill>
                    <a:srgbClr val="000000"/>
                  </a:solidFill>
                  <a:latin typeface="CG Times" charset="0"/>
                </a:rPr>
                <a:t>B</a:t>
              </a:r>
              <a:endParaRPr lang="en-US"/>
            </a:p>
          </p:txBody>
        </p:sp>
        <p:sp>
          <p:nvSpPr>
            <p:cNvPr id="5137" name="Rectangle 19"/>
            <p:cNvSpPr>
              <a:spLocks noChangeArrowheads="1"/>
            </p:cNvSpPr>
            <p:nvPr/>
          </p:nvSpPr>
          <p:spPr bwMode="auto">
            <a:xfrm>
              <a:off x="1447" y="651"/>
              <a:ext cx="142" cy="2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 b="1">
                  <a:solidFill>
                    <a:srgbClr val="000000"/>
                  </a:solidFill>
                </a:rPr>
                <a:t>1</a:t>
              </a:r>
              <a:endParaRPr lang="en-US"/>
            </a:p>
          </p:txBody>
        </p:sp>
        <p:sp>
          <p:nvSpPr>
            <p:cNvPr id="5138" name="Oval 20"/>
            <p:cNvSpPr>
              <a:spLocks noChangeArrowheads="1"/>
            </p:cNvSpPr>
            <p:nvPr/>
          </p:nvSpPr>
          <p:spPr bwMode="auto">
            <a:xfrm>
              <a:off x="1863" y="2170"/>
              <a:ext cx="47" cy="47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9" name="Rectangle 21"/>
            <p:cNvSpPr>
              <a:spLocks noChangeArrowheads="1"/>
            </p:cNvSpPr>
            <p:nvPr/>
          </p:nvSpPr>
          <p:spPr bwMode="auto">
            <a:xfrm>
              <a:off x="1910" y="2057"/>
              <a:ext cx="217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b="1">
                  <a:solidFill>
                    <a:srgbClr val="000000"/>
                  </a:solidFill>
                  <a:latin typeface="CG Times" charset="0"/>
                </a:rPr>
                <a:t>C</a:t>
              </a:r>
              <a:endParaRPr lang="en-US"/>
            </a:p>
          </p:txBody>
        </p:sp>
        <p:sp>
          <p:nvSpPr>
            <p:cNvPr id="5140" name="Oval 22"/>
            <p:cNvSpPr>
              <a:spLocks noChangeArrowheads="1"/>
            </p:cNvSpPr>
            <p:nvPr/>
          </p:nvSpPr>
          <p:spPr bwMode="auto">
            <a:xfrm>
              <a:off x="1287" y="2613"/>
              <a:ext cx="47" cy="48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1" name="Rectangle 23"/>
            <p:cNvSpPr>
              <a:spLocks noChangeArrowheads="1"/>
            </p:cNvSpPr>
            <p:nvPr/>
          </p:nvSpPr>
          <p:spPr bwMode="auto">
            <a:xfrm>
              <a:off x="1259" y="2632"/>
              <a:ext cx="208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b="1">
                  <a:solidFill>
                    <a:srgbClr val="000000"/>
                  </a:solidFill>
                  <a:latin typeface="CG Times" charset="0"/>
                </a:rPr>
                <a:t>B</a:t>
              </a:r>
              <a:endParaRPr lang="en-US"/>
            </a:p>
          </p:txBody>
        </p:sp>
        <p:sp>
          <p:nvSpPr>
            <p:cNvPr id="5142" name="Oval 24"/>
            <p:cNvSpPr>
              <a:spLocks noChangeArrowheads="1"/>
            </p:cNvSpPr>
            <p:nvPr/>
          </p:nvSpPr>
          <p:spPr bwMode="auto">
            <a:xfrm>
              <a:off x="352" y="2170"/>
              <a:ext cx="47" cy="47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3" name="Rectangle 25"/>
            <p:cNvSpPr>
              <a:spLocks noChangeArrowheads="1"/>
            </p:cNvSpPr>
            <p:nvPr/>
          </p:nvSpPr>
          <p:spPr bwMode="auto">
            <a:xfrm>
              <a:off x="229" y="2038"/>
              <a:ext cx="217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b="1">
                  <a:solidFill>
                    <a:srgbClr val="000000"/>
                  </a:solidFill>
                  <a:latin typeface="CG Times" charset="0"/>
                </a:rPr>
                <a:t>A</a:t>
              </a:r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/>
      <p:bldP spid="512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3598863" y="935038"/>
            <a:ext cx="5218112" cy="985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>
              <a:lnSpc>
                <a:spcPct val="90000"/>
              </a:lnSpc>
            </a:pPr>
            <a:r>
              <a:rPr lang="sr-Cyrl-CS"/>
              <a:t>Добили смо две нове тростране пирамиде подударних основа са заједничким врхом В</a:t>
            </a:r>
            <a:r>
              <a:rPr lang="sr-Cyrl-CS" sz="1200"/>
              <a:t>1</a:t>
            </a:r>
            <a:r>
              <a:rPr lang="sr-Cyrl-CS"/>
              <a:t> .</a:t>
            </a:r>
            <a:endParaRPr lang="en-US"/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3733800" y="2438400"/>
            <a:ext cx="5038725" cy="846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>
              <a:lnSpc>
                <a:spcPct val="90000"/>
              </a:lnSpc>
            </a:pPr>
            <a:r>
              <a:rPr lang="sr-Cyrl-CS"/>
              <a:t>Раздвојимо добијене тростране  пирамиде и покажимо да су им запремине једнаке.</a:t>
            </a:r>
            <a:endParaRPr lang="en-US"/>
          </a:p>
        </p:txBody>
      </p:sp>
      <p:grpSp>
        <p:nvGrpSpPr>
          <p:cNvPr id="12292" name="Group 7"/>
          <p:cNvGrpSpPr>
            <a:grpSpLocks noChangeAspect="1"/>
          </p:cNvGrpSpPr>
          <p:nvPr/>
        </p:nvGrpSpPr>
        <p:grpSpPr bwMode="auto">
          <a:xfrm>
            <a:off x="395288" y="2051050"/>
            <a:ext cx="3048000" cy="4484688"/>
            <a:chOff x="249" y="1292"/>
            <a:chExt cx="1920" cy="2825"/>
          </a:xfrm>
        </p:grpSpPr>
        <p:sp>
          <p:nvSpPr>
            <p:cNvPr id="12293" name="AutoShape 6"/>
            <p:cNvSpPr>
              <a:spLocks noChangeAspect="1" noChangeArrowheads="1" noTextEdit="1"/>
            </p:cNvSpPr>
            <p:nvPr/>
          </p:nvSpPr>
          <p:spPr bwMode="auto">
            <a:xfrm>
              <a:off x="249" y="1292"/>
              <a:ext cx="1920" cy="2825"/>
            </a:xfrm>
            <a:prstGeom prst="rect">
              <a:avLst/>
            </a:prstGeom>
            <a:solidFill>
              <a:srgbClr val="E9FFF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94" name="Freeform 8"/>
            <p:cNvSpPr>
              <a:spLocks/>
            </p:cNvSpPr>
            <p:nvPr/>
          </p:nvSpPr>
          <p:spPr bwMode="auto">
            <a:xfrm>
              <a:off x="457" y="1934"/>
              <a:ext cx="936" cy="1937"/>
            </a:xfrm>
            <a:custGeom>
              <a:avLst/>
              <a:gdLst>
                <a:gd name="T0" fmla="*/ 936 w 936"/>
                <a:gd name="T1" fmla="*/ 1937 h 1937"/>
                <a:gd name="T2" fmla="*/ 936 w 936"/>
                <a:gd name="T3" fmla="*/ 0 h 1937"/>
                <a:gd name="T4" fmla="*/ 0 w 936"/>
                <a:gd name="T5" fmla="*/ 1493 h 1937"/>
                <a:gd name="T6" fmla="*/ 936 w 936"/>
                <a:gd name="T7" fmla="*/ 1937 h 19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36"/>
                <a:gd name="T13" fmla="*/ 0 h 1937"/>
                <a:gd name="T14" fmla="*/ 936 w 936"/>
                <a:gd name="T15" fmla="*/ 1937 h 19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36" h="1937">
                  <a:moveTo>
                    <a:pt x="936" y="1937"/>
                  </a:moveTo>
                  <a:lnTo>
                    <a:pt x="936" y="0"/>
                  </a:lnTo>
                  <a:lnTo>
                    <a:pt x="0" y="1493"/>
                  </a:lnTo>
                  <a:lnTo>
                    <a:pt x="936" y="1937"/>
                  </a:lnTo>
                  <a:close/>
                </a:path>
              </a:pathLst>
            </a:custGeom>
            <a:solidFill>
              <a:srgbClr val="FDA1A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95" name="Freeform 9"/>
            <p:cNvSpPr>
              <a:spLocks/>
            </p:cNvSpPr>
            <p:nvPr/>
          </p:nvSpPr>
          <p:spPr bwMode="auto">
            <a:xfrm>
              <a:off x="1393" y="1934"/>
              <a:ext cx="577" cy="1937"/>
            </a:xfrm>
            <a:custGeom>
              <a:avLst/>
              <a:gdLst>
                <a:gd name="T0" fmla="*/ 0 w 577"/>
                <a:gd name="T1" fmla="*/ 0 h 1937"/>
                <a:gd name="T2" fmla="*/ 577 w 577"/>
                <a:gd name="T3" fmla="*/ 1493 h 1937"/>
                <a:gd name="T4" fmla="*/ 0 w 577"/>
                <a:gd name="T5" fmla="*/ 1937 h 1937"/>
                <a:gd name="T6" fmla="*/ 0 w 577"/>
                <a:gd name="T7" fmla="*/ 0 h 19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7"/>
                <a:gd name="T13" fmla="*/ 0 h 1937"/>
                <a:gd name="T14" fmla="*/ 577 w 577"/>
                <a:gd name="T15" fmla="*/ 1937 h 19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7" h="1937">
                  <a:moveTo>
                    <a:pt x="0" y="0"/>
                  </a:moveTo>
                  <a:lnTo>
                    <a:pt x="577" y="1493"/>
                  </a:lnTo>
                  <a:lnTo>
                    <a:pt x="0" y="193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DA1A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96" name="Freeform 10"/>
            <p:cNvSpPr>
              <a:spLocks/>
            </p:cNvSpPr>
            <p:nvPr/>
          </p:nvSpPr>
          <p:spPr bwMode="auto">
            <a:xfrm>
              <a:off x="457" y="3427"/>
              <a:ext cx="1513" cy="444"/>
            </a:xfrm>
            <a:custGeom>
              <a:avLst/>
              <a:gdLst>
                <a:gd name="T0" fmla="*/ 1513 w 1513"/>
                <a:gd name="T1" fmla="*/ 0 h 444"/>
                <a:gd name="T2" fmla="*/ 936 w 1513"/>
                <a:gd name="T3" fmla="*/ 444 h 444"/>
                <a:gd name="T4" fmla="*/ 0 w 1513"/>
                <a:gd name="T5" fmla="*/ 0 h 444"/>
                <a:gd name="T6" fmla="*/ 1513 w 1513"/>
                <a:gd name="T7" fmla="*/ 0 h 44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513"/>
                <a:gd name="T13" fmla="*/ 0 h 444"/>
                <a:gd name="T14" fmla="*/ 1513 w 1513"/>
                <a:gd name="T15" fmla="*/ 444 h 44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513" h="444">
                  <a:moveTo>
                    <a:pt x="1513" y="0"/>
                  </a:moveTo>
                  <a:lnTo>
                    <a:pt x="936" y="444"/>
                  </a:lnTo>
                  <a:lnTo>
                    <a:pt x="0" y="0"/>
                  </a:lnTo>
                  <a:lnTo>
                    <a:pt x="1513" y="0"/>
                  </a:lnTo>
                  <a:close/>
                </a:path>
              </a:pathLst>
            </a:custGeom>
            <a:solidFill>
              <a:srgbClr val="FD616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97" name="Line 11"/>
            <p:cNvSpPr>
              <a:spLocks noChangeShapeType="1"/>
            </p:cNvSpPr>
            <p:nvPr/>
          </p:nvSpPr>
          <p:spPr bwMode="auto">
            <a:xfrm flipH="1">
              <a:off x="457" y="3427"/>
              <a:ext cx="1513" cy="1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98" name="Line 12"/>
            <p:cNvSpPr>
              <a:spLocks noChangeShapeType="1"/>
            </p:cNvSpPr>
            <p:nvPr/>
          </p:nvSpPr>
          <p:spPr bwMode="auto">
            <a:xfrm>
              <a:off x="457" y="1490"/>
              <a:ext cx="1513" cy="1937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99" name="Line 13"/>
            <p:cNvSpPr>
              <a:spLocks noChangeShapeType="1"/>
            </p:cNvSpPr>
            <p:nvPr/>
          </p:nvSpPr>
          <p:spPr bwMode="auto">
            <a:xfrm>
              <a:off x="457" y="3427"/>
              <a:ext cx="936" cy="444"/>
            </a:xfrm>
            <a:prstGeom prst="line">
              <a:avLst/>
            </a:prstGeom>
            <a:noFill/>
            <a:ln w="30163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00" name="Line 14"/>
            <p:cNvSpPr>
              <a:spLocks noChangeShapeType="1"/>
            </p:cNvSpPr>
            <p:nvPr/>
          </p:nvSpPr>
          <p:spPr bwMode="auto">
            <a:xfrm flipV="1">
              <a:off x="1393" y="3427"/>
              <a:ext cx="577" cy="444"/>
            </a:xfrm>
            <a:prstGeom prst="line">
              <a:avLst/>
            </a:prstGeom>
            <a:noFill/>
            <a:ln w="30163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01" name="Line 15"/>
            <p:cNvSpPr>
              <a:spLocks noChangeShapeType="1"/>
            </p:cNvSpPr>
            <p:nvPr/>
          </p:nvSpPr>
          <p:spPr bwMode="auto">
            <a:xfrm flipH="1">
              <a:off x="457" y="1490"/>
              <a:ext cx="1513" cy="1"/>
            </a:xfrm>
            <a:prstGeom prst="line">
              <a:avLst/>
            </a:prstGeom>
            <a:noFill/>
            <a:ln w="30163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02" name="Line 16"/>
            <p:cNvSpPr>
              <a:spLocks noChangeShapeType="1"/>
            </p:cNvSpPr>
            <p:nvPr/>
          </p:nvSpPr>
          <p:spPr bwMode="auto">
            <a:xfrm flipV="1">
              <a:off x="1393" y="1490"/>
              <a:ext cx="577" cy="444"/>
            </a:xfrm>
            <a:prstGeom prst="line">
              <a:avLst/>
            </a:prstGeom>
            <a:noFill/>
            <a:ln w="30163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03" name="Line 17"/>
            <p:cNvSpPr>
              <a:spLocks noChangeShapeType="1"/>
            </p:cNvSpPr>
            <p:nvPr/>
          </p:nvSpPr>
          <p:spPr bwMode="auto">
            <a:xfrm>
              <a:off x="457" y="1490"/>
              <a:ext cx="936" cy="444"/>
            </a:xfrm>
            <a:prstGeom prst="line">
              <a:avLst/>
            </a:prstGeom>
            <a:noFill/>
            <a:ln w="30163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04" name="Line 18"/>
            <p:cNvSpPr>
              <a:spLocks noChangeShapeType="1"/>
            </p:cNvSpPr>
            <p:nvPr/>
          </p:nvSpPr>
          <p:spPr bwMode="auto">
            <a:xfrm flipV="1">
              <a:off x="457" y="1934"/>
              <a:ext cx="936" cy="1493"/>
            </a:xfrm>
            <a:prstGeom prst="line">
              <a:avLst/>
            </a:prstGeom>
            <a:noFill/>
            <a:ln w="30163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05" name="Line 19"/>
            <p:cNvSpPr>
              <a:spLocks noChangeShapeType="1"/>
            </p:cNvSpPr>
            <p:nvPr/>
          </p:nvSpPr>
          <p:spPr bwMode="auto">
            <a:xfrm>
              <a:off x="1393" y="1934"/>
              <a:ext cx="577" cy="1493"/>
            </a:xfrm>
            <a:prstGeom prst="line">
              <a:avLst/>
            </a:prstGeom>
            <a:noFill/>
            <a:ln w="30163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06" name="Line 20"/>
            <p:cNvSpPr>
              <a:spLocks noChangeShapeType="1"/>
            </p:cNvSpPr>
            <p:nvPr/>
          </p:nvSpPr>
          <p:spPr bwMode="auto">
            <a:xfrm>
              <a:off x="457" y="1490"/>
              <a:ext cx="1" cy="1937"/>
            </a:xfrm>
            <a:prstGeom prst="line">
              <a:avLst/>
            </a:prstGeom>
            <a:noFill/>
            <a:ln w="30163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07" name="Line 21"/>
            <p:cNvSpPr>
              <a:spLocks noChangeShapeType="1"/>
            </p:cNvSpPr>
            <p:nvPr/>
          </p:nvSpPr>
          <p:spPr bwMode="auto">
            <a:xfrm>
              <a:off x="1393" y="1934"/>
              <a:ext cx="1" cy="1937"/>
            </a:xfrm>
            <a:prstGeom prst="line">
              <a:avLst/>
            </a:prstGeom>
            <a:noFill/>
            <a:ln w="30163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08" name="Line 22"/>
            <p:cNvSpPr>
              <a:spLocks noChangeShapeType="1"/>
            </p:cNvSpPr>
            <p:nvPr/>
          </p:nvSpPr>
          <p:spPr bwMode="auto">
            <a:xfrm>
              <a:off x="1970" y="1490"/>
              <a:ext cx="1" cy="1937"/>
            </a:xfrm>
            <a:prstGeom prst="line">
              <a:avLst/>
            </a:prstGeom>
            <a:noFill/>
            <a:ln w="30163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09" name="Oval 23"/>
            <p:cNvSpPr>
              <a:spLocks noChangeArrowheads="1"/>
            </p:cNvSpPr>
            <p:nvPr/>
          </p:nvSpPr>
          <p:spPr bwMode="auto">
            <a:xfrm>
              <a:off x="438" y="3408"/>
              <a:ext cx="47" cy="48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10" name="Rectangle 24"/>
            <p:cNvSpPr>
              <a:spLocks noChangeArrowheads="1"/>
            </p:cNvSpPr>
            <p:nvPr/>
          </p:nvSpPr>
          <p:spPr bwMode="auto">
            <a:xfrm>
              <a:off x="277" y="3276"/>
              <a:ext cx="199" cy="2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300" b="1">
                  <a:solidFill>
                    <a:srgbClr val="000000"/>
                  </a:solidFill>
                  <a:latin typeface="CG Times" charset="0"/>
                </a:rPr>
                <a:t>A</a:t>
              </a:r>
              <a:endParaRPr lang="en-US"/>
            </a:p>
          </p:txBody>
        </p:sp>
        <p:sp>
          <p:nvSpPr>
            <p:cNvPr id="12311" name="Oval 25"/>
            <p:cNvSpPr>
              <a:spLocks noChangeArrowheads="1"/>
            </p:cNvSpPr>
            <p:nvPr/>
          </p:nvSpPr>
          <p:spPr bwMode="auto">
            <a:xfrm>
              <a:off x="1375" y="3852"/>
              <a:ext cx="47" cy="48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12" name="Rectangle 26"/>
            <p:cNvSpPr>
              <a:spLocks noChangeArrowheads="1"/>
            </p:cNvSpPr>
            <p:nvPr/>
          </p:nvSpPr>
          <p:spPr bwMode="auto">
            <a:xfrm>
              <a:off x="1346" y="3862"/>
              <a:ext cx="199" cy="2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300" b="1">
                  <a:solidFill>
                    <a:srgbClr val="000000"/>
                  </a:solidFill>
                  <a:latin typeface="CG Times" charset="0"/>
                </a:rPr>
                <a:t>B</a:t>
              </a:r>
              <a:endParaRPr lang="en-US"/>
            </a:p>
          </p:txBody>
        </p:sp>
        <p:sp>
          <p:nvSpPr>
            <p:cNvPr id="12313" name="Oval 27"/>
            <p:cNvSpPr>
              <a:spLocks noChangeArrowheads="1"/>
            </p:cNvSpPr>
            <p:nvPr/>
          </p:nvSpPr>
          <p:spPr bwMode="auto">
            <a:xfrm>
              <a:off x="1951" y="3408"/>
              <a:ext cx="48" cy="48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14" name="Rectangle 28"/>
            <p:cNvSpPr>
              <a:spLocks noChangeArrowheads="1"/>
            </p:cNvSpPr>
            <p:nvPr/>
          </p:nvSpPr>
          <p:spPr bwMode="auto">
            <a:xfrm>
              <a:off x="1999" y="3276"/>
              <a:ext cx="208" cy="2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300" b="1">
                  <a:solidFill>
                    <a:srgbClr val="000000"/>
                  </a:solidFill>
                  <a:latin typeface="CG Times" charset="0"/>
                </a:rPr>
                <a:t>C</a:t>
              </a:r>
              <a:endParaRPr lang="en-US"/>
            </a:p>
          </p:txBody>
        </p:sp>
        <p:sp>
          <p:nvSpPr>
            <p:cNvPr id="12315" name="Oval 29"/>
            <p:cNvSpPr>
              <a:spLocks noChangeArrowheads="1"/>
            </p:cNvSpPr>
            <p:nvPr/>
          </p:nvSpPr>
          <p:spPr bwMode="auto">
            <a:xfrm>
              <a:off x="1951" y="1472"/>
              <a:ext cx="48" cy="47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16" name="Rectangle 30"/>
            <p:cNvSpPr>
              <a:spLocks noChangeArrowheads="1"/>
            </p:cNvSpPr>
            <p:nvPr/>
          </p:nvSpPr>
          <p:spPr bwMode="auto">
            <a:xfrm>
              <a:off x="1895" y="1292"/>
              <a:ext cx="208" cy="2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300" b="1">
                  <a:solidFill>
                    <a:srgbClr val="000000"/>
                  </a:solidFill>
                  <a:latin typeface="CG Times" charset="0"/>
                </a:rPr>
                <a:t>C</a:t>
              </a:r>
              <a:endParaRPr lang="en-US"/>
            </a:p>
          </p:txBody>
        </p:sp>
        <p:sp>
          <p:nvSpPr>
            <p:cNvPr id="12317" name="Rectangle 31"/>
            <p:cNvSpPr>
              <a:spLocks noChangeArrowheads="1"/>
            </p:cNvSpPr>
            <p:nvPr/>
          </p:nvSpPr>
          <p:spPr bwMode="auto">
            <a:xfrm>
              <a:off x="2037" y="1386"/>
              <a:ext cx="142" cy="2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 b="1">
                  <a:solidFill>
                    <a:srgbClr val="000000"/>
                  </a:solidFill>
                </a:rPr>
                <a:t>1</a:t>
              </a:r>
              <a:endParaRPr lang="en-US"/>
            </a:p>
          </p:txBody>
        </p:sp>
        <p:sp>
          <p:nvSpPr>
            <p:cNvPr id="12318" name="Oval 32"/>
            <p:cNvSpPr>
              <a:spLocks noChangeArrowheads="1"/>
            </p:cNvSpPr>
            <p:nvPr/>
          </p:nvSpPr>
          <p:spPr bwMode="auto">
            <a:xfrm>
              <a:off x="1375" y="1916"/>
              <a:ext cx="47" cy="47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19" name="Rectangle 33"/>
            <p:cNvSpPr>
              <a:spLocks noChangeArrowheads="1"/>
            </p:cNvSpPr>
            <p:nvPr/>
          </p:nvSpPr>
          <p:spPr bwMode="auto">
            <a:xfrm>
              <a:off x="1431" y="1859"/>
              <a:ext cx="199" cy="2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300" b="1">
                  <a:solidFill>
                    <a:srgbClr val="000000"/>
                  </a:solidFill>
                  <a:latin typeface="CG Times" charset="0"/>
                </a:rPr>
                <a:t>B</a:t>
              </a:r>
              <a:endParaRPr lang="en-US"/>
            </a:p>
          </p:txBody>
        </p:sp>
        <p:sp>
          <p:nvSpPr>
            <p:cNvPr id="12320" name="Rectangle 34"/>
            <p:cNvSpPr>
              <a:spLocks noChangeArrowheads="1"/>
            </p:cNvSpPr>
            <p:nvPr/>
          </p:nvSpPr>
          <p:spPr bwMode="auto">
            <a:xfrm>
              <a:off x="1564" y="1953"/>
              <a:ext cx="142" cy="2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 b="1">
                  <a:solidFill>
                    <a:srgbClr val="000000"/>
                  </a:solidFill>
                </a:rPr>
                <a:t>1</a:t>
              </a:r>
              <a:endParaRPr lang="en-US"/>
            </a:p>
          </p:txBody>
        </p:sp>
        <p:sp>
          <p:nvSpPr>
            <p:cNvPr id="12321" name="Oval 35"/>
            <p:cNvSpPr>
              <a:spLocks noChangeArrowheads="1"/>
            </p:cNvSpPr>
            <p:nvPr/>
          </p:nvSpPr>
          <p:spPr bwMode="auto">
            <a:xfrm>
              <a:off x="438" y="1472"/>
              <a:ext cx="47" cy="47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22" name="Rectangle 36"/>
            <p:cNvSpPr>
              <a:spLocks noChangeArrowheads="1"/>
            </p:cNvSpPr>
            <p:nvPr/>
          </p:nvSpPr>
          <p:spPr bwMode="auto">
            <a:xfrm>
              <a:off x="400" y="1283"/>
              <a:ext cx="199" cy="2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300" b="1">
                  <a:solidFill>
                    <a:srgbClr val="000000"/>
                  </a:solidFill>
                  <a:latin typeface="CG Times" charset="0"/>
                </a:rPr>
                <a:t>A</a:t>
              </a:r>
              <a:endParaRPr lang="en-US"/>
            </a:p>
          </p:txBody>
        </p:sp>
        <p:sp>
          <p:nvSpPr>
            <p:cNvPr id="12323" name="Rectangle 37"/>
            <p:cNvSpPr>
              <a:spLocks noChangeArrowheads="1"/>
            </p:cNvSpPr>
            <p:nvPr/>
          </p:nvSpPr>
          <p:spPr bwMode="auto">
            <a:xfrm>
              <a:off x="542" y="1377"/>
              <a:ext cx="142" cy="2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 b="1">
                  <a:solidFill>
                    <a:srgbClr val="000000"/>
                  </a:solidFill>
                </a:rPr>
                <a:t>1</a:t>
              </a:r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autoUpdateAnimBg="0"/>
      <p:bldP spid="11269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>
            <a:grpSpLocks noChangeAspect="1"/>
          </p:cNvGrpSpPr>
          <p:nvPr/>
        </p:nvGrpSpPr>
        <p:grpSpPr bwMode="auto">
          <a:xfrm>
            <a:off x="533400" y="1219200"/>
            <a:ext cx="3019425" cy="5316538"/>
            <a:chOff x="336" y="768"/>
            <a:chExt cx="1902" cy="3349"/>
          </a:xfrm>
        </p:grpSpPr>
        <p:sp>
          <p:nvSpPr>
            <p:cNvPr id="13375" name="AutoShape 7"/>
            <p:cNvSpPr>
              <a:spLocks noChangeAspect="1" noChangeArrowheads="1" noTextEdit="1"/>
            </p:cNvSpPr>
            <p:nvPr/>
          </p:nvSpPr>
          <p:spPr bwMode="auto">
            <a:xfrm>
              <a:off x="336" y="768"/>
              <a:ext cx="1902" cy="3349"/>
            </a:xfrm>
            <a:prstGeom prst="rect">
              <a:avLst/>
            </a:prstGeom>
            <a:solidFill>
              <a:srgbClr val="E9FFF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76" name="Freeform 9"/>
            <p:cNvSpPr>
              <a:spLocks/>
            </p:cNvSpPr>
            <p:nvPr/>
          </p:nvSpPr>
          <p:spPr bwMode="auto">
            <a:xfrm>
              <a:off x="475" y="1802"/>
              <a:ext cx="986" cy="2037"/>
            </a:xfrm>
            <a:custGeom>
              <a:avLst/>
              <a:gdLst>
                <a:gd name="T0" fmla="*/ 986 w 986"/>
                <a:gd name="T1" fmla="*/ 2037 h 2037"/>
                <a:gd name="T2" fmla="*/ 986 w 986"/>
                <a:gd name="T3" fmla="*/ 0 h 2037"/>
                <a:gd name="T4" fmla="*/ 0 w 986"/>
                <a:gd name="T5" fmla="*/ 1570 h 2037"/>
                <a:gd name="T6" fmla="*/ 986 w 986"/>
                <a:gd name="T7" fmla="*/ 2037 h 20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86"/>
                <a:gd name="T13" fmla="*/ 0 h 2037"/>
                <a:gd name="T14" fmla="*/ 986 w 986"/>
                <a:gd name="T15" fmla="*/ 2037 h 20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86" h="2037">
                  <a:moveTo>
                    <a:pt x="986" y="2037"/>
                  </a:moveTo>
                  <a:lnTo>
                    <a:pt x="986" y="0"/>
                  </a:lnTo>
                  <a:lnTo>
                    <a:pt x="0" y="1570"/>
                  </a:lnTo>
                  <a:lnTo>
                    <a:pt x="986" y="2037"/>
                  </a:lnTo>
                  <a:close/>
                </a:path>
              </a:pathLst>
            </a:custGeom>
            <a:solidFill>
              <a:srgbClr val="FDA1A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77" name="Freeform 10"/>
            <p:cNvSpPr>
              <a:spLocks/>
            </p:cNvSpPr>
            <p:nvPr/>
          </p:nvSpPr>
          <p:spPr bwMode="auto">
            <a:xfrm>
              <a:off x="1461" y="1802"/>
              <a:ext cx="608" cy="2037"/>
            </a:xfrm>
            <a:custGeom>
              <a:avLst/>
              <a:gdLst>
                <a:gd name="T0" fmla="*/ 0 w 608"/>
                <a:gd name="T1" fmla="*/ 0 h 2037"/>
                <a:gd name="T2" fmla="*/ 608 w 608"/>
                <a:gd name="T3" fmla="*/ 1570 h 2037"/>
                <a:gd name="T4" fmla="*/ 0 w 608"/>
                <a:gd name="T5" fmla="*/ 2037 h 2037"/>
                <a:gd name="T6" fmla="*/ 0 w 608"/>
                <a:gd name="T7" fmla="*/ 0 h 20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08"/>
                <a:gd name="T13" fmla="*/ 0 h 2037"/>
                <a:gd name="T14" fmla="*/ 608 w 608"/>
                <a:gd name="T15" fmla="*/ 2037 h 20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08" h="2037">
                  <a:moveTo>
                    <a:pt x="0" y="0"/>
                  </a:moveTo>
                  <a:lnTo>
                    <a:pt x="608" y="1570"/>
                  </a:lnTo>
                  <a:lnTo>
                    <a:pt x="0" y="203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DA1A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78" name="Freeform 11"/>
            <p:cNvSpPr>
              <a:spLocks/>
            </p:cNvSpPr>
            <p:nvPr/>
          </p:nvSpPr>
          <p:spPr bwMode="auto">
            <a:xfrm>
              <a:off x="1441" y="987"/>
              <a:ext cx="608" cy="2037"/>
            </a:xfrm>
            <a:custGeom>
              <a:avLst/>
              <a:gdLst>
                <a:gd name="T0" fmla="*/ 608 w 608"/>
                <a:gd name="T1" fmla="*/ 0 h 2037"/>
                <a:gd name="T2" fmla="*/ 608 w 608"/>
                <a:gd name="T3" fmla="*/ 2037 h 2037"/>
                <a:gd name="T4" fmla="*/ 0 w 608"/>
                <a:gd name="T5" fmla="*/ 467 h 2037"/>
                <a:gd name="T6" fmla="*/ 608 w 608"/>
                <a:gd name="T7" fmla="*/ 0 h 20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08"/>
                <a:gd name="T13" fmla="*/ 0 h 2037"/>
                <a:gd name="T14" fmla="*/ 608 w 608"/>
                <a:gd name="T15" fmla="*/ 2037 h 20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08" h="2037">
                  <a:moveTo>
                    <a:pt x="608" y="0"/>
                  </a:moveTo>
                  <a:lnTo>
                    <a:pt x="608" y="2037"/>
                  </a:lnTo>
                  <a:lnTo>
                    <a:pt x="0" y="467"/>
                  </a:lnTo>
                  <a:lnTo>
                    <a:pt x="608" y="0"/>
                  </a:lnTo>
                  <a:close/>
                </a:path>
              </a:pathLst>
            </a:custGeom>
            <a:solidFill>
              <a:srgbClr val="A1A1F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79" name="Freeform 12"/>
            <p:cNvSpPr>
              <a:spLocks/>
            </p:cNvSpPr>
            <p:nvPr/>
          </p:nvSpPr>
          <p:spPr bwMode="auto">
            <a:xfrm>
              <a:off x="455" y="987"/>
              <a:ext cx="1594" cy="467"/>
            </a:xfrm>
            <a:custGeom>
              <a:avLst/>
              <a:gdLst>
                <a:gd name="T0" fmla="*/ 1594 w 1594"/>
                <a:gd name="T1" fmla="*/ 0 h 467"/>
                <a:gd name="T2" fmla="*/ 986 w 1594"/>
                <a:gd name="T3" fmla="*/ 467 h 467"/>
                <a:gd name="T4" fmla="*/ 0 w 1594"/>
                <a:gd name="T5" fmla="*/ 0 h 467"/>
                <a:gd name="T6" fmla="*/ 1594 w 1594"/>
                <a:gd name="T7" fmla="*/ 0 h 46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594"/>
                <a:gd name="T13" fmla="*/ 0 h 467"/>
                <a:gd name="T14" fmla="*/ 1594 w 1594"/>
                <a:gd name="T15" fmla="*/ 467 h 46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594" h="467">
                  <a:moveTo>
                    <a:pt x="1594" y="0"/>
                  </a:moveTo>
                  <a:lnTo>
                    <a:pt x="986" y="467"/>
                  </a:lnTo>
                  <a:lnTo>
                    <a:pt x="0" y="0"/>
                  </a:lnTo>
                  <a:lnTo>
                    <a:pt x="1594" y="0"/>
                  </a:lnTo>
                  <a:close/>
                </a:path>
              </a:pathLst>
            </a:custGeom>
            <a:solidFill>
              <a:srgbClr val="A1A1F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80" name="Freeform 13"/>
            <p:cNvSpPr>
              <a:spLocks/>
            </p:cNvSpPr>
            <p:nvPr/>
          </p:nvSpPr>
          <p:spPr bwMode="auto">
            <a:xfrm>
              <a:off x="475" y="3372"/>
              <a:ext cx="1594" cy="467"/>
            </a:xfrm>
            <a:custGeom>
              <a:avLst/>
              <a:gdLst>
                <a:gd name="T0" fmla="*/ 1594 w 1594"/>
                <a:gd name="T1" fmla="*/ 0 h 467"/>
                <a:gd name="T2" fmla="*/ 986 w 1594"/>
                <a:gd name="T3" fmla="*/ 467 h 467"/>
                <a:gd name="T4" fmla="*/ 0 w 1594"/>
                <a:gd name="T5" fmla="*/ 0 h 467"/>
                <a:gd name="T6" fmla="*/ 1594 w 1594"/>
                <a:gd name="T7" fmla="*/ 0 h 46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594"/>
                <a:gd name="T13" fmla="*/ 0 h 467"/>
                <a:gd name="T14" fmla="*/ 1594 w 1594"/>
                <a:gd name="T15" fmla="*/ 467 h 46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594" h="467">
                  <a:moveTo>
                    <a:pt x="1594" y="0"/>
                  </a:moveTo>
                  <a:lnTo>
                    <a:pt x="986" y="467"/>
                  </a:lnTo>
                  <a:lnTo>
                    <a:pt x="0" y="0"/>
                  </a:lnTo>
                  <a:lnTo>
                    <a:pt x="1594" y="0"/>
                  </a:lnTo>
                  <a:close/>
                </a:path>
              </a:pathLst>
            </a:custGeom>
            <a:solidFill>
              <a:srgbClr val="FD616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81" name="Freeform 14"/>
            <p:cNvSpPr>
              <a:spLocks/>
            </p:cNvSpPr>
            <p:nvPr/>
          </p:nvSpPr>
          <p:spPr bwMode="auto">
            <a:xfrm>
              <a:off x="455" y="987"/>
              <a:ext cx="1594" cy="2037"/>
            </a:xfrm>
            <a:custGeom>
              <a:avLst/>
              <a:gdLst>
                <a:gd name="T0" fmla="*/ 986 w 1594"/>
                <a:gd name="T1" fmla="*/ 467 h 2037"/>
                <a:gd name="T2" fmla="*/ 1594 w 1594"/>
                <a:gd name="T3" fmla="*/ 2037 h 2037"/>
                <a:gd name="T4" fmla="*/ 1006 w 1594"/>
                <a:gd name="T5" fmla="*/ 815 h 2037"/>
                <a:gd name="T6" fmla="*/ 847 w 1594"/>
                <a:gd name="T7" fmla="*/ 1083 h 2037"/>
                <a:gd name="T8" fmla="*/ 0 w 1594"/>
                <a:gd name="T9" fmla="*/ 0 h 2037"/>
                <a:gd name="T10" fmla="*/ 986 w 1594"/>
                <a:gd name="T11" fmla="*/ 467 h 203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94"/>
                <a:gd name="T19" fmla="*/ 0 h 2037"/>
                <a:gd name="T20" fmla="*/ 1594 w 1594"/>
                <a:gd name="T21" fmla="*/ 2037 h 203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94" h="2037">
                  <a:moveTo>
                    <a:pt x="986" y="467"/>
                  </a:moveTo>
                  <a:lnTo>
                    <a:pt x="1594" y="2037"/>
                  </a:lnTo>
                  <a:lnTo>
                    <a:pt x="1006" y="815"/>
                  </a:lnTo>
                  <a:lnTo>
                    <a:pt x="847" y="1083"/>
                  </a:lnTo>
                  <a:lnTo>
                    <a:pt x="0" y="0"/>
                  </a:lnTo>
                  <a:lnTo>
                    <a:pt x="986" y="467"/>
                  </a:lnTo>
                  <a:close/>
                </a:path>
              </a:pathLst>
            </a:custGeom>
            <a:solidFill>
              <a:srgbClr val="6161F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82" name="Freeform 15"/>
            <p:cNvSpPr>
              <a:spLocks/>
            </p:cNvSpPr>
            <p:nvPr/>
          </p:nvSpPr>
          <p:spPr bwMode="auto">
            <a:xfrm>
              <a:off x="1461" y="1802"/>
              <a:ext cx="588" cy="1222"/>
            </a:xfrm>
            <a:custGeom>
              <a:avLst/>
              <a:gdLst>
                <a:gd name="T0" fmla="*/ 0 w 588"/>
                <a:gd name="T1" fmla="*/ 0 h 1222"/>
                <a:gd name="T2" fmla="*/ 369 w 588"/>
                <a:gd name="T3" fmla="*/ 944 h 1222"/>
                <a:gd name="T4" fmla="*/ 588 w 588"/>
                <a:gd name="T5" fmla="*/ 1222 h 1222"/>
                <a:gd name="T6" fmla="*/ 0 w 588"/>
                <a:gd name="T7" fmla="*/ 0 h 122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88"/>
                <a:gd name="T13" fmla="*/ 0 h 1222"/>
                <a:gd name="T14" fmla="*/ 588 w 588"/>
                <a:gd name="T15" fmla="*/ 1222 h 122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88" h="1222">
                  <a:moveTo>
                    <a:pt x="0" y="0"/>
                  </a:moveTo>
                  <a:lnTo>
                    <a:pt x="369" y="944"/>
                  </a:lnTo>
                  <a:lnTo>
                    <a:pt x="588" y="122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161F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83" name="Line 16"/>
            <p:cNvSpPr>
              <a:spLocks noChangeShapeType="1"/>
            </p:cNvSpPr>
            <p:nvPr/>
          </p:nvSpPr>
          <p:spPr bwMode="auto">
            <a:xfrm flipH="1">
              <a:off x="475" y="3372"/>
              <a:ext cx="1594" cy="1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84" name="Line 17"/>
            <p:cNvSpPr>
              <a:spLocks noChangeShapeType="1"/>
            </p:cNvSpPr>
            <p:nvPr/>
          </p:nvSpPr>
          <p:spPr bwMode="auto">
            <a:xfrm>
              <a:off x="455" y="987"/>
              <a:ext cx="847" cy="1083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85" name="Line 18"/>
            <p:cNvSpPr>
              <a:spLocks noChangeShapeType="1"/>
            </p:cNvSpPr>
            <p:nvPr/>
          </p:nvSpPr>
          <p:spPr bwMode="auto">
            <a:xfrm>
              <a:off x="1830" y="2746"/>
              <a:ext cx="219" cy="278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86" name="Line 19"/>
            <p:cNvSpPr>
              <a:spLocks noChangeShapeType="1"/>
            </p:cNvSpPr>
            <p:nvPr/>
          </p:nvSpPr>
          <p:spPr bwMode="auto">
            <a:xfrm>
              <a:off x="475" y="3372"/>
              <a:ext cx="986" cy="467"/>
            </a:xfrm>
            <a:prstGeom prst="line">
              <a:avLst/>
            </a:prstGeom>
            <a:noFill/>
            <a:ln w="31750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87" name="Line 20"/>
            <p:cNvSpPr>
              <a:spLocks noChangeShapeType="1"/>
            </p:cNvSpPr>
            <p:nvPr/>
          </p:nvSpPr>
          <p:spPr bwMode="auto">
            <a:xfrm flipV="1">
              <a:off x="1461" y="3372"/>
              <a:ext cx="608" cy="467"/>
            </a:xfrm>
            <a:prstGeom prst="line">
              <a:avLst/>
            </a:prstGeom>
            <a:noFill/>
            <a:ln w="31750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88" name="Line 21"/>
            <p:cNvSpPr>
              <a:spLocks noChangeShapeType="1"/>
            </p:cNvSpPr>
            <p:nvPr/>
          </p:nvSpPr>
          <p:spPr bwMode="auto">
            <a:xfrm>
              <a:off x="1461" y="1802"/>
              <a:ext cx="608" cy="1570"/>
            </a:xfrm>
            <a:prstGeom prst="line">
              <a:avLst/>
            </a:prstGeom>
            <a:noFill/>
            <a:ln w="31750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89" name="Line 22"/>
            <p:cNvSpPr>
              <a:spLocks noChangeShapeType="1"/>
            </p:cNvSpPr>
            <p:nvPr/>
          </p:nvSpPr>
          <p:spPr bwMode="auto">
            <a:xfrm flipV="1">
              <a:off x="475" y="1802"/>
              <a:ext cx="986" cy="1570"/>
            </a:xfrm>
            <a:prstGeom prst="line">
              <a:avLst/>
            </a:prstGeom>
            <a:noFill/>
            <a:ln w="31750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90" name="Line 23"/>
            <p:cNvSpPr>
              <a:spLocks noChangeShapeType="1"/>
            </p:cNvSpPr>
            <p:nvPr/>
          </p:nvSpPr>
          <p:spPr bwMode="auto">
            <a:xfrm flipH="1">
              <a:off x="455" y="987"/>
              <a:ext cx="1594" cy="1"/>
            </a:xfrm>
            <a:prstGeom prst="line">
              <a:avLst/>
            </a:prstGeom>
            <a:noFill/>
            <a:ln w="31750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91" name="Line 24"/>
            <p:cNvSpPr>
              <a:spLocks noChangeShapeType="1"/>
            </p:cNvSpPr>
            <p:nvPr/>
          </p:nvSpPr>
          <p:spPr bwMode="auto">
            <a:xfrm flipV="1">
              <a:off x="1441" y="987"/>
              <a:ext cx="608" cy="467"/>
            </a:xfrm>
            <a:prstGeom prst="line">
              <a:avLst/>
            </a:prstGeom>
            <a:noFill/>
            <a:ln w="31750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92" name="Line 25"/>
            <p:cNvSpPr>
              <a:spLocks noChangeShapeType="1"/>
            </p:cNvSpPr>
            <p:nvPr/>
          </p:nvSpPr>
          <p:spPr bwMode="auto">
            <a:xfrm>
              <a:off x="455" y="987"/>
              <a:ext cx="986" cy="467"/>
            </a:xfrm>
            <a:prstGeom prst="line">
              <a:avLst/>
            </a:prstGeom>
            <a:noFill/>
            <a:ln w="31750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93" name="Line 26"/>
            <p:cNvSpPr>
              <a:spLocks noChangeShapeType="1"/>
            </p:cNvSpPr>
            <p:nvPr/>
          </p:nvSpPr>
          <p:spPr bwMode="auto">
            <a:xfrm flipV="1">
              <a:off x="455" y="1454"/>
              <a:ext cx="986" cy="1570"/>
            </a:xfrm>
            <a:prstGeom prst="line">
              <a:avLst/>
            </a:prstGeom>
            <a:noFill/>
            <a:ln w="31750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94" name="Line 27"/>
            <p:cNvSpPr>
              <a:spLocks noChangeShapeType="1"/>
            </p:cNvSpPr>
            <p:nvPr/>
          </p:nvSpPr>
          <p:spPr bwMode="auto">
            <a:xfrm>
              <a:off x="1441" y="1454"/>
              <a:ext cx="608" cy="1570"/>
            </a:xfrm>
            <a:prstGeom prst="line">
              <a:avLst/>
            </a:prstGeom>
            <a:noFill/>
            <a:ln w="31750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95" name="Line 28"/>
            <p:cNvSpPr>
              <a:spLocks noChangeShapeType="1"/>
            </p:cNvSpPr>
            <p:nvPr/>
          </p:nvSpPr>
          <p:spPr bwMode="auto">
            <a:xfrm>
              <a:off x="1461" y="1802"/>
              <a:ext cx="1" cy="2037"/>
            </a:xfrm>
            <a:prstGeom prst="line">
              <a:avLst/>
            </a:prstGeom>
            <a:noFill/>
            <a:ln w="31750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96" name="Line 29"/>
            <p:cNvSpPr>
              <a:spLocks noChangeShapeType="1"/>
            </p:cNvSpPr>
            <p:nvPr/>
          </p:nvSpPr>
          <p:spPr bwMode="auto">
            <a:xfrm>
              <a:off x="455" y="987"/>
              <a:ext cx="1" cy="2037"/>
            </a:xfrm>
            <a:prstGeom prst="line">
              <a:avLst/>
            </a:prstGeom>
            <a:noFill/>
            <a:ln w="31750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97" name="Line 30"/>
            <p:cNvSpPr>
              <a:spLocks noChangeShapeType="1"/>
            </p:cNvSpPr>
            <p:nvPr/>
          </p:nvSpPr>
          <p:spPr bwMode="auto">
            <a:xfrm>
              <a:off x="2049" y="987"/>
              <a:ext cx="1" cy="2037"/>
            </a:xfrm>
            <a:prstGeom prst="line">
              <a:avLst/>
            </a:prstGeom>
            <a:noFill/>
            <a:ln w="31750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98" name="Line 31"/>
            <p:cNvSpPr>
              <a:spLocks noChangeShapeType="1"/>
            </p:cNvSpPr>
            <p:nvPr/>
          </p:nvSpPr>
          <p:spPr bwMode="auto">
            <a:xfrm>
              <a:off x="455" y="3024"/>
              <a:ext cx="239" cy="1"/>
            </a:xfrm>
            <a:prstGeom prst="line">
              <a:avLst/>
            </a:prstGeom>
            <a:noFill/>
            <a:ln w="31750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99" name="Line 32"/>
            <p:cNvSpPr>
              <a:spLocks noChangeShapeType="1"/>
            </p:cNvSpPr>
            <p:nvPr/>
          </p:nvSpPr>
          <p:spPr bwMode="auto">
            <a:xfrm flipH="1">
              <a:off x="1939" y="3024"/>
              <a:ext cx="110" cy="1"/>
            </a:xfrm>
            <a:prstGeom prst="line">
              <a:avLst/>
            </a:prstGeom>
            <a:noFill/>
            <a:ln w="31750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400" name="Oval 33"/>
            <p:cNvSpPr>
              <a:spLocks noChangeArrowheads="1"/>
            </p:cNvSpPr>
            <p:nvPr/>
          </p:nvSpPr>
          <p:spPr bwMode="auto">
            <a:xfrm>
              <a:off x="2049" y="3352"/>
              <a:ext cx="50" cy="49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401" name="Oval 34"/>
            <p:cNvSpPr>
              <a:spLocks noChangeArrowheads="1"/>
            </p:cNvSpPr>
            <p:nvPr/>
          </p:nvSpPr>
          <p:spPr bwMode="auto">
            <a:xfrm>
              <a:off x="455" y="3352"/>
              <a:ext cx="50" cy="49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402" name="Oval 35"/>
            <p:cNvSpPr>
              <a:spLocks noChangeArrowheads="1"/>
            </p:cNvSpPr>
            <p:nvPr/>
          </p:nvSpPr>
          <p:spPr bwMode="auto">
            <a:xfrm>
              <a:off x="436" y="3004"/>
              <a:ext cx="49" cy="50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403" name="Rectangle 36"/>
            <p:cNvSpPr>
              <a:spLocks noChangeArrowheads="1"/>
            </p:cNvSpPr>
            <p:nvPr/>
          </p:nvSpPr>
          <p:spPr bwMode="auto">
            <a:xfrm>
              <a:off x="366" y="3064"/>
              <a:ext cx="209" cy="2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400" b="1">
                  <a:solidFill>
                    <a:srgbClr val="000000"/>
                  </a:solidFill>
                  <a:latin typeface="CG Times" charset="0"/>
                </a:rPr>
                <a:t>A</a:t>
              </a:r>
              <a:endParaRPr lang="en-US"/>
            </a:p>
          </p:txBody>
        </p:sp>
        <p:sp>
          <p:nvSpPr>
            <p:cNvPr id="13404" name="Oval 37"/>
            <p:cNvSpPr>
              <a:spLocks noChangeArrowheads="1"/>
            </p:cNvSpPr>
            <p:nvPr/>
          </p:nvSpPr>
          <p:spPr bwMode="auto">
            <a:xfrm>
              <a:off x="2029" y="3004"/>
              <a:ext cx="50" cy="50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405" name="Rectangle 38"/>
            <p:cNvSpPr>
              <a:spLocks noChangeArrowheads="1"/>
            </p:cNvSpPr>
            <p:nvPr/>
          </p:nvSpPr>
          <p:spPr bwMode="auto">
            <a:xfrm>
              <a:off x="1999" y="3004"/>
              <a:ext cx="219" cy="2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400" b="1">
                  <a:solidFill>
                    <a:srgbClr val="000000"/>
                  </a:solidFill>
                  <a:latin typeface="CG Times" charset="0"/>
                </a:rPr>
                <a:t>C</a:t>
              </a:r>
              <a:endParaRPr lang="en-US"/>
            </a:p>
          </p:txBody>
        </p:sp>
        <p:sp>
          <p:nvSpPr>
            <p:cNvPr id="13406" name="Oval 39"/>
            <p:cNvSpPr>
              <a:spLocks noChangeArrowheads="1"/>
            </p:cNvSpPr>
            <p:nvPr/>
          </p:nvSpPr>
          <p:spPr bwMode="auto">
            <a:xfrm>
              <a:off x="1441" y="3819"/>
              <a:ext cx="50" cy="50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407" name="Rectangle 40"/>
            <p:cNvSpPr>
              <a:spLocks noChangeArrowheads="1"/>
            </p:cNvSpPr>
            <p:nvPr/>
          </p:nvSpPr>
          <p:spPr bwMode="auto">
            <a:xfrm>
              <a:off x="1411" y="3849"/>
              <a:ext cx="209" cy="2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400" b="1">
                  <a:solidFill>
                    <a:srgbClr val="000000"/>
                  </a:solidFill>
                  <a:latin typeface="CG Times" charset="0"/>
                </a:rPr>
                <a:t>B</a:t>
              </a:r>
              <a:endParaRPr lang="en-US"/>
            </a:p>
          </p:txBody>
        </p:sp>
        <p:sp>
          <p:nvSpPr>
            <p:cNvPr id="13408" name="Oval 41"/>
            <p:cNvSpPr>
              <a:spLocks noChangeArrowheads="1"/>
            </p:cNvSpPr>
            <p:nvPr/>
          </p:nvSpPr>
          <p:spPr bwMode="auto">
            <a:xfrm>
              <a:off x="1441" y="1782"/>
              <a:ext cx="50" cy="49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409" name="Rectangle 42"/>
            <p:cNvSpPr>
              <a:spLocks noChangeArrowheads="1"/>
            </p:cNvSpPr>
            <p:nvPr/>
          </p:nvSpPr>
          <p:spPr bwMode="auto">
            <a:xfrm>
              <a:off x="1342" y="1513"/>
              <a:ext cx="209" cy="2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400" b="1">
                  <a:solidFill>
                    <a:srgbClr val="000000"/>
                  </a:solidFill>
                  <a:latin typeface="CG Times" charset="0"/>
                </a:rPr>
                <a:t>B</a:t>
              </a:r>
              <a:endParaRPr lang="en-US"/>
            </a:p>
          </p:txBody>
        </p:sp>
        <p:sp>
          <p:nvSpPr>
            <p:cNvPr id="13410" name="Rectangle 43"/>
            <p:cNvSpPr>
              <a:spLocks noChangeArrowheads="1"/>
            </p:cNvSpPr>
            <p:nvPr/>
          </p:nvSpPr>
          <p:spPr bwMode="auto">
            <a:xfrm>
              <a:off x="1481" y="1613"/>
              <a:ext cx="149" cy="2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900" b="1">
                  <a:solidFill>
                    <a:srgbClr val="000000"/>
                  </a:solidFill>
                </a:rPr>
                <a:t>1</a:t>
              </a:r>
              <a:endParaRPr lang="en-US"/>
            </a:p>
          </p:txBody>
        </p:sp>
        <p:sp>
          <p:nvSpPr>
            <p:cNvPr id="13411" name="Oval 44"/>
            <p:cNvSpPr>
              <a:spLocks noChangeArrowheads="1"/>
            </p:cNvSpPr>
            <p:nvPr/>
          </p:nvSpPr>
          <p:spPr bwMode="auto">
            <a:xfrm>
              <a:off x="2029" y="967"/>
              <a:ext cx="50" cy="49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412" name="Rectangle 45"/>
            <p:cNvSpPr>
              <a:spLocks noChangeArrowheads="1"/>
            </p:cNvSpPr>
            <p:nvPr/>
          </p:nvSpPr>
          <p:spPr bwMode="auto">
            <a:xfrm>
              <a:off x="1969" y="768"/>
              <a:ext cx="219" cy="2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400" b="1">
                  <a:solidFill>
                    <a:srgbClr val="000000"/>
                  </a:solidFill>
                  <a:latin typeface="CG Times" charset="0"/>
                </a:rPr>
                <a:t>C</a:t>
              </a:r>
              <a:endParaRPr lang="en-US"/>
            </a:p>
          </p:txBody>
        </p:sp>
        <p:sp>
          <p:nvSpPr>
            <p:cNvPr id="13413" name="Rectangle 46"/>
            <p:cNvSpPr>
              <a:spLocks noChangeArrowheads="1"/>
            </p:cNvSpPr>
            <p:nvPr/>
          </p:nvSpPr>
          <p:spPr bwMode="auto">
            <a:xfrm>
              <a:off x="2119" y="867"/>
              <a:ext cx="149" cy="2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900" b="1">
                  <a:solidFill>
                    <a:srgbClr val="000000"/>
                  </a:solidFill>
                </a:rPr>
                <a:t>1</a:t>
              </a:r>
              <a:endParaRPr lang="en-US"/>
            </a:p>
          </p:txBody>
        </p:sp>
        <p:sp>
          <p:nvSpPr>
            <p:cNvPr id="13414" name="Oval 47"/>
            <p:cNvSpPr>
              <a:spLocks noChangeArrowheads="1"/>
            </p:cNvSpPr>
            <p:nvPr/>
          </p:nvSpPr>
          <p:spPr bwMode="auto">
            <a:xfrm>
              <a:off x="1421" y="1434"/>
              <a:ext cx="50" cy="50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415" name="Oval 48"/>
            <p:cNvSpPr>
              <a:spLocks noChangeArrowheads="1"/>
            </p:cNvSpPr>
            <p:nvPr/>
          </p:nvSpPr>
          <p:spPr bwMode="auto">
            <a:xfrm>
              <a:off x="436" y="967"/>
              <a:ext cx="49" cy="49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416" name="Rectangle 49"/>
            <p:cNvSpPr>
              <a:spLocks noChangeArrowheads="1"/>
            </p:cNvSpPr>
            <p:nvPr/>
          </p:nvSpPr>
          <p:spPr bwMode="auto">
            <a:xfrm>
              <a:off x="436" y="758"/>
              <a:ext cx="209" cy="2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400" b="1">
                  <a:solidFill>
                    <a:srgbClr val="000000"/>
                  </a:solidFill>
                  <a:latin typeface="CG Times" charset="0"/>
                </a:rPr>
                <a:t>A</a:t>
              </a:r>
              <a:endParaRPr lang="en-US"/>
            </a:p>
          </p:txBody>
        </p:sp>
        <p:sp>
          <p:nvSpPr>
            <p:cNvPr id="13417" name="Rectangle 50"/>
            <p:cNvSpPr>
              <a:spLocks noChangeArrowheads="1"/>
            </p:cNvSpPr>
            <p:nvPr/>
          </p:nvSpPr>
          <p:spPr bwMode="auto">
            <a:xfrm>
              <a:off x="585" y="857"/>
              <a:ext cx="149" cy="2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900" b="1">
                  <a:solidFill>
                    <a:srgbClr val="000000"/>
                  </a:solidFill>
                </a:rPr>
                <a:t>1</a:t>
              </a:r>
              <a:endParaRPr lang="en-US"/>
            </a:p>
          </p:txBody>
        </p:sp>
      </p:grpSp>
      <p:grpSp>
        <p:nvGrpSpPr>
          <p:cNvPr id="3" name="Group 52"/>
          <p:cNvGrpSpPr>
            <a:grpSpLocks noChangeAspect="1"/>
          </p:cNvGrpSpPr>
          <p:nvPr/>
        </p:nvGrpSpPr>
        <p:grpSpPr bwMode="auto">
          <a:xfrm>
            <a:off x="5037138" y="935038"/>
            <a:ext cx="3811587" cy="5468937"/>
            <a:chOff x="3173" y="589"/>
            <a:chExt cx="2401" cy="3445"/>
          </a:xfrm>
        </p:grpSpPr>
        <p:sp>
          <p:nvSpPr>
            <p:cNvPr id="13316" name="AutoShape 51"/>
            <p:cNvSpPr>
              <a:spLocks noChangeAspect="1" noChangeArrowheads="1" noTextEdit="1"/>
            </p:cNvSpPr>
            <p:nvPr/>
          </p:nvSpPr>
          <p:spPr bwMode="auto">
            <a:xfrm>
              <a:off x="3173" y="589"/>
              <a:ext cx="2401" cy="3445"/>
            </a:xfrm>
            <a:prstGeom prst="rect">
              <a:avLst/>
            </a:prstGeom>
            <a:solidFill>
              <a:srgbClr val="E9FFF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17" name="Freeform 53"/>
            <p:cNvSpPr>
              <a:spLocks/>
            </p:cNvSpPr>
            <p:nvPr/>
          </p:nvSpPr>
          <p:spPr bwMode="auto">
            <a:xfrm>
              <a:off x="4780" y="778"/>
              <a:ext cx="577" cy="1935"/>
            </a:xfrm>
            <a:custGeom>
              <a:avLst/>
              <a:gdLst>
                <a:gd name="T0" fmla="*/ 577 w 577"/>
                <a:gd name="T1" fmla="*/ 0 h 1935"/>
                <a:gd name="T2" fmla="*/ 577 w 577"/>
                <a:gd name="T3" fmla="*/ 1935 h 1935"/>
                <a:gd name="T4" fmla="*/ 0 w 577"/>
                <a:gd name="T5" fmla="*/ 443 h 1935"/>
                <a:gd name="T6" fmla="*/ 577 w 577"/>
                <a:gd name="T7" fmla="*/ 0 h 193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7"/>
                <a:gd name="T13" fmla="*/ 0 h 1935"/>
                <a:gd name="T14" fmla="*/ 577 w 577"/>
                <a:gd name="T15" fmla="*/ 1935 h 193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7" h="1935">
                  <a:moveTo>
                    <a:pt x="577" y="0"/>
                  </a:moveTo>
                  <a:lnTo>
                    <a:pt x="577" y="1935"/>
                  </a:lnTo>
                  <a:lnTo>
                    <a:pt x="0" y="443"/>
                  </a:lnTo>
                  <a:lnTo>
                    <a:pt x="577" y="0"/>
                  </a:lnTo>
                  <a:close/>
                </a:path>
              </a:pathLst>
            </a:custGeom>
            <a:solidFill>
              <a:srgbClr val="A1A1F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18" name="Freeform 54"/>
            <p:cNvSpPr>
              <a:spLocks/>
            </p:cNvSpPr>
            <p:nvPr/>
          </p:nvSpPr>
          <p:spPr bwMode="auto">
            <a:xfrm>
              <a:off x="3844" y="778"/>
              <a:ext cx="1513" cy="443"/>
            </a:xfrm>
            <a:custGeom>
              <a:avLst/>
              <a:gdLst>
                <a:gd name="T0" fmla="*/ 1513 w 1513"/>
                <a:gd name="T1" fmla="*/ 0 h 443"/>
                <a:gd name="T2" fmla="*/ 936 w 1513"/>
                <a:gd name="T3" fmla="*/ 443 h 443"/>
                <a:gd name="T4" fmla="*/ 0 w 1513"/>
                <a:gd name="T5" fmla="*/ 0 h 443"/>
                <a:gd name="T6" fmla="*/ 1513 w 1513"/>
                <a:gd name="T7" fmla="*/ 0 h 44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513"/>
                <a:gd name="T13" fmla="*/ 0 h 443"/>
                <a:gd name="T14" fmla="*/ 1513 w 1513"/>
                <a:gd name="T15" fmla="*/ 443 h 44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513" h="443">
                  <a:moveTo>
                    <a:pt x="1513" y="0"/>
                  </a:moveTo>
                  <a:lnTo>
                    <a:pt x="936" y="443"/>
                  </a:lnTo>
                  <a:lnTo>
                    <a:pt x="0" y="0"/>
                  </a:lnTo>
                  <a:lnTo>
                    <a:pt x="1513" y="0"/>
                  </a:lnTo>
                  <a:close/>
                </a:path>
              </a:pathLst>
            </a:custGeom>
            <a:solidFill>
              <a:srgbClr val="A1A1F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19" name="Freeform 55"/>
            <p:cNvSpPr>
              <a:spLocks/>
            </p:cNvSpPr>
            <p:nvPr/>
          </p:nvSpPr>
          <p:spPr bwMode="auto">
            <a:xfrm>
              <a:off x="4270" y="1873"/>
              <a:ext cx="576" cy="1934"/>
            </a:xfrm>
            <a:custGeom>
              <a:avLst/>
              <a:gdLst>
                <a:gd name="T0" fmla="*/ 0 w 576"/>
                <a:gd name="T1" fmla="*/ 0 h 1934"/>
                <a:gd name="T2" fmla="*/ 576 w 576"/>
                <a:gd name="T3" fmla="*/ 1491 h 1934"/>
                <a:gd name="T4" fmla="*/ 0 w 576"/>
                <a:gd name="T5" fmla="*/ 1934 h 1934"/>
                <a:gd name="T6" fmla="*/ 0 w 576"/>
                <a:gd name="T7" fmla="*/ 0 h 193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"/>
                <a:gd name="T13" fmla="*/ 0 h 1934"/>
                <a:gd name="T14" fmla="*/ 576 w 576"/>
                <a:gd name="T15" fmla="*/ 1934 h 193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" h="1934">
                  <a:moveTo>
                    <a:pt x="0" y="0"/>
                  </a:moveTo>
                  <a:lnTo>
                    <a:pt x="576" y="1491"/>
                  </a:lnTo>
                  <a:lnTo>
                    <a:pt x="0" y="193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DA1A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0" name="Freeform 56"/>
            <p:cNvSpPr>
              <a:spLocks/>
            </p:cNvSpPr>
            <p:nvPr/>
          </p:nvSpPr>
          <p:spPr bwMode="auto">
            <a:xfrm>
              <a:off x="3334" y="1873"/>
              <a:ext cx="936" cy="1934"/>
            </a:xfrm>
            <a:custGeom>
              <a:avLst/>
              <a:gdLst>
                <a:gd name="T0" fmla="*/ 936 w 936"/>
                <a:gd name="T1" fmla="*/ 1934 h 1934"/>
                <a:gd name="T2" fmla="*/ 936 w 936"/>
                <a:gd name="T3" fmla="*/ 0 h 1934"/>
                <a:gd name="T4" fmla="*/ 0 w 936"/>
                <a:gd name="T5" fmla="*/ 1491 h 1934"/>
                <a:gd name="T6" fmla="*/ 936 w 936"/>
                <a:gd name="T7" fmla="*/ 1934 h 193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36"/>
                <a:gd name="T13" fmla="*/ 0 h 1934"/>
                <a:gd name="T14" fmla="*/ 936 w 936"/>
                <a:gd name="T15" fmla="*/ 1934 h 193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36" h="1934">
                  <a:moveTo>
                    <a:pt x="936" y="1934"/>
                  </a:moveTo>
                  <a:lnTo>
                    <a:pt x="936" y="0"/>
                  </a:lnTo>
                  <a:lnTo>
                    <a:pt x="0" y="1491"/>
                  </a:lnTo>
                  <a:lnTo>
                    <a:pt x="936" y="1934"/>
                  </a:lnTo>
                  <a:close/>
                </a:path>
              </a:pathLst>
            </a:custGeom>
            <a:solidFill>
              <a:srgbClr val="FDA1A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1" name="Freeform 57"/>
            <p:cNvSpPr>
              <a:spLocks/>
            </p:cNvSpPr>
            <p:nvPr/>
          </p:nvSpPr>
          <p:spPr bwMode="auto">
            <a:xfrm>
              <a:off x="3296" y="1382"/>
              <a:ext cx="1512" cy="1491"/>
            </a:xfrm>
            <a:custGeom>
              <a:avLst/>
              <a:gdLst>
                <a:gd name="T0" fmla="*/ 936 w 1512"/>
                <a:gd name="T1" fmla="*/ 0 h 1491"/>
                <a:gd name="T2" fmla="*/ 1512 w 1512"/>
                <a:gd name="T3" fmla="*/ 1491 h 1491"/>
                <a:gd name="T4" fmla="*/ 1361 w 1512"/>
                <a:gd name="T5" fmla="*/ 1491 h 1491"/>
                <a:gd name="T6" fmla="*/ 974 w 1512"/>
                <a:gd name="T7" fmla="*/ 491 h 1491"/>
                <a:gd name="T8" fmla="*/ 350 w 1512"/>
                <a:gd name="T9" fmla="*/ 1491 h 1491"/>
                <a:gd name="T10" fmla="*/ 0 w 1512"/>
                <a:gd name="T11" fmla="*/ 1491 h 1491"/>
                <a:gd name="T12" fmla="*/ 936 w 1512"/>
                <a:gd name="T13" fmla="*/ 0 h 149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512"/>
                <a:gd name="T22" fmla="*/ 0 h 1491"/>
                <a:gd name="T23" fmla="*/ 1512 w 1512"/>
                <a:gd name="T24" fmla="*/ 1491 h 149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512" h="1491">
                  <a:moveTo>
                    <a:pt x="936" y="0"/>
                  </a:moveTo>
                  <a:lnTo>
                    <a:pt x="1512" y="1491"/>
                  </a:lnTo>
                  <a:lnTo>
                    <a:pt x="1361" y="1491"/>
                  </a:lnTo>
                  <a:lnTo>
                    <a:pt x="974" y="491"/>
                  </a:lnTo>
                  <a:lnTo>
                    <a:pt x="350" y="1491"/>
                  </a:lnTo>
                  <a:lnTo>
                    <a:pt x="0" y="1491"/>
                  </a:lnTo>
                  <a:lnTo>
                    <a:pt x="936" y="0"/>
                  </a:lnTo>
                  <a:close/>
                </a:path>
              </a:pathLst>
            </a:custGeom>
            <a:solidFill>
              <a:srgbClr val="FDFDA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2" name="Freeform 58"/>
            <p:cNvSpPr>
              <a:spLocks/>
            </p:cNvSpPr>
            <p:nvPr/>
          </p:nvSpPr>
          <p:spPr bwMode="auto">
            <a:xfrm>
              <a:off x="3334" y="3364"/>
              <a:ext cx="1512" cy="443"/>
            </a:xfrm>
            <a:custGeom>
              <a:avLst/>
              <a:gdLst>
                <a:gd name="T0" fmla="*/ 1512 w 1512"/>
                <a:gd name="T1" fmla="*/ 0 h 443"/>
                <a:gd name="T2" fmla="*/ 936 w 1512"/>
                <a:gd name="T3" fmla="*/ 443 h 443"/>
                <a:gd name="T4" fmla="*/ 0 w 1512"/>
                <a:gd name="T5" fmla="*/ 0 h 443"/>
                <a:gd name="T6" fmla="*/ 1512 w 1512"/>
                <a:gd name="T7" fmla="*/ 0 h 44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512"/>
                <a:gd name="T13" fmla="*/ 0 h 443"/>
                <a:gd name="T14" fmla="*/ 1512 w 1512"/>
                <a:gd name="T15" fmla="*/ 443 h 44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512" h="443">
                  <a:moveTo>
                    <a:pt x="1512" y="0"/>
                  </a:moveTo>
                  <a:lnTo>
                    <a:pt x="936" y="443"/>
                  </a:lnTo>
                  <a:lnTo>
                    <a:pt x="0" y="0"/>
                  </a:lnTo>
                  <a:lnTo>
                    <a:pt x="1512" y="0"/>
                  </a:lnTo>
                  <a:close/>
                </a:path>
              </a:pathLst>
            </a:custGeom>
            <a:solidFill>
              <a:srgbClr val="FD616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3" name="Freeform 59"/>
            <p:cNvSpPr>
              <a:spLocks/>
            </p:cNvSpPr>
            <p:nvPr/>
          </p:nvSpPr>
          <p:spPr bwMode="auto">
            <a:xfrm>
              <a:off x="3844" y="778"/>
              <a:ext cx="1513" cy="1935"/>
            </a:xfrm>
            <a:custGeom>
              <a:avLst/>
              <a:gdLst>
                <a:gd name="T0" fmla="*/ 1513 w 1513"/>
                <a:gd name="T1" fmla="*/ 1935 h 1935"/>
                <a:gd name="T2" fmla="*/ 936 w 1513"/>
                <a:gd name="T3" fmla="*/ 443 h 1935"/>
                <a:gd name="T4" fmla="*/ 0 w 1513"/>
                <a:gd name="T5" fmla="*/ 0 h 1935"/>
                <a:gd name="T6" fmla="*/ 1513 w 1513"/>
                <a:gd name="T7" fmla="*/ 1935 h 193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513"/>
                <a:gd name="T13" fmla="*/ 0 h 1935"/>
                <a:gd name="T14" fmla="*/ 1513 w 1513"/>
                <a:gd name="T15" fmla="*/ 1935 h 193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513" h="1935">
                  <a:moveTo>
                    <a:pt x="1513" y="1935"/>
                  </a:moveTo>
                  <a:lnTo>
                    <a:pt x="936" y="443"/>
                  </a:lnTo>
                  <a:lnTo>
                    <a:pt x="0" y="0"/>
                  </a:lnTo>
                  <a:lnTo>
                    <a:pt x="1513" y="1935"/>
                  </a:lnTo>
                  <a:close/>
                </a:path>
              </a:pathLst>
            </a:custGeom>
            <a:solidFill>
              <a:srgbClr val="6161F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4" name="Freeform 60"/>
            <p:cNvSpPr>
              <a:spLocks/>
            </p:cNvSpPr>
            <p:nvPr/>
          </p:nvSpPr>
          <p:spPr bwMode="auto">
            <a:xfrm>
              <a:off x="3296" y="938"/>
              <a:ext cx="936" cy="1935"/>
            </a:xfrm>
            <a:custGeom>
              <a:avLst/>
              <a:gdLst>
                <a:gd name="T0" fmla="*/ 0 w 936"/>
                <a:gd name="T1" fmla="*/ 1935 h 1935"/>
                <a:gd name="T2" fmla="*/ 936 w 936"/>
                <a:gd name="T3" fmla="*/ 444 h 1935"/>
                <a:gd name="T4" fmla="*/ 0 w 936"/>
                <a:gd name="T5" fmla="*/ 0 h 1935"/>
                <a:gd name="T6" fmla="*/ 0 w 936"/>
                <a:gd name="T7" fmla="*/ 1935 h 193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36"/>
                <a:gd name="T13" fmla="*/ 0 h 1935"/>
                <a:gd name="T14" fmla="*/ 936 w 936"/>
                <a:gd name="T15" fmla="*/ 1935 h 193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36" h="1935">
                  <a:moveTo>
                    <a:pt x="0" y="1935"/>
                  </a:moveTo>
                  <a:lnTo>
                    <a:pt x="936" y="444"/>
                  </a:lnTo>
                  <a:lnTo>
                    <a:pt x="0" y="0"/>
                  </a:lnTo>
                  <a:lnTo>
                    <a:pt x="0" y="1935"/>
                  </a:lnTo>
                  <a:close/>
                </a:path>
              </a:pathLst>
            </a:custGeom>
            <a:solidFill>
              <a:srgbClr val="FDFD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5" name="Line 61"/>
            <p:cNvSpPr>
              <a:spLocks noChangeShapeType="1"/>
            </p:cNvSpPr>
            <p:nvPr/>
          </p:nvSpPr>
          <p:spPr bwMode="auto">
            <a:xfrm flipH="1">
              <a:off x="3334" y="3364"/>
              <a:ext cx="1512" cy="1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6" name="Line 62"/>
            <p:cNvSpPr>
              <a:spLocks noChangeShapeType="1"/>
            </p:cNvSpPr>
            <p:nvPr/>
          </p:nvSpPr>
          <p:spPr bwMode="auto">
            <a:xfrm>
              <a:off x="3296" y="938"/>
              <a:ext cx="870" cy="1105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7" name="Line 63"/>
            <p:cNvSpPr>
              <a:spLocks noChangeShapeType="1"/>
            </p:cNvSpPr>
            <p:nvPr/>
          </p:nvSpPr>
          <p:spPr bwMode="auto">
            <a:xfrm>
              <a:off x="4506" y="2486"/>
              <a:ext cx="302" cy="387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8" name="Line 64"/>
            <p:cNvSpPr>
              <a:spLocks noChangeShapeType="1"/>
            </p:cNvSpPr>
            <p:nvPr/>
          </p:nvSpPr>
          <p:spPr bwMode="auto">
            <a:xfrm>
              <a:off x="3334" y="3364"/>
              <a:ext cx="936" cy="443"/>
            </a:xfrm>
            <a:prstGeom prst="line">
              <a:avLst/>
            </a:prstGeom>
            <a:noFill/>
            <a:ln w="30163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9" name="Line 65"/>
            <p:cNvSpPr>
              <a:spLocks noChangeShapeType="1"/>
            </p:cNvSpPr>
            <p:nvPr/>
          </p:nvSpPr>
          <p:spPr bwMode="auto">
            <a:xfrm flipV="1">
              <a:off x="4270" y="3364"/>
              <a:ext cx="576" cy="443"/>
            </a:xfrm>
            <a:prstGeom prst="line">
              <a:avLst/>
            </a:prstGeom>
            <a:noFill/>
            <a:ln w="30163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0" name="Line 66"/>
            <p:cNvSpPr>
              <a:spLocks noChangeShapeType="1"/>
            </p:cNvSpPr>
            <p:nvPr/>
          </p:nvSpPr>
          <p:spPr bwMode="auto">
            <a:xfrm flipH="1">
              <a:off x="3844" y="778"/>
              <a:ext cx="1513" cy="1"/>
            </a:xfrm>
            <a:prstGeom prst="line">
              <a:avLst/>
            </a:prstGeom>
            <a:noFill/>
            <a:ln w="30163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1" name="Line 67"/>
            <p:cNvSpPr>
              <a:spLocks noChangeShapeType="1"/>
            </p:cNvSpPr>
            <p:nvPr/>
          </p:nvSpPr>
          <p:spPr bwMode="auto">
            <a:xfrm flipV="1">
              <a:off x="4780" y="778"/>
              <a:ext cx="577" cy="443"/>
            </a:xfrm>
            <a:prstGeom prst="line">
              <a:avLst/>
            </a:prstGeom>
            <a:noFill/>
            <a:ln w="30163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2" name="Line 68"/>
            <p:cNvSpPr>
              <a:spLocks noChangeShapeType="1"/>
            </p:cNvSpPr>
            <p:nvPr/>
          </p:nvSpPr>
          <p:spPr bwMode="auto">
            <a:xfrm>
              <a:off x="3844" y="778"/>
              <a:ext cx="936" cy="443"/>
            </a:xfrm>
            <a:prstGeom prst="line">
              <a:avLst/>
            </a:prstGeom>
            <a:noFill/>
            <a:ln w="30163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3" name="Line 69"/>
            <p:cNvSpPr>
              <a:spLocks noChangeShapeType="1"/>
            </p:cNvSpPr>
            <p:nvPr/>
          </p:nvSpPr>
          <p:spPr bwMode="auto">
            <a:xfrm>
              <a:off x="4780" y="1221"/>
              <a:ext cx="577" cy="1492"/>
            </a:xfrm>
            <a:prstGeom prst="line">
              <a:avLst/>
            </a:prstGeom>
            <a:noFill/>
            <a:ln w="30163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4" name="Line 70"/>
            <p:cNvSpPr>
              <a:spLocks noChangeShapeType="1"/>
            </p:cNvSpPr>
            <p:nvPr/>
          </p:nvSpPr>
          <p:spPr bwMode="auto">
            <a:xfrm>
              <a:off x="3844" y="778"/>
              <a:ext cx="1513" cy="1935"/>
            </a:xfrm>
            <a:prstGeom prst="line">
              <a:avLst/>
            </a:prstGeom>
            <a:noFill/>
            <a:ln w="30163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5" name="Line 71"/>
            <p:cNvSpPr>
              <a:spLocks noChangeShapeType="1"/>
            </p:cNvSpPr>
            <p:nvPr/>
          </p:nvSpPr>
          <p:spPr bwMode="auto">
            <a:xfrm>
              <a:off x="4232" y="1382"/>
              <a:ext cx="576" cy="1491"/>
            </a:xfrm>
            <a:prstGeom prst="line">
              <a:avLst/>
            </a:prstGeom>
            <a:noFill/>
            <a:ln w="30163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6" name="Line 72"/>
            <p:cNvSpPr>
              <a:spLocks noChangeShapeType="1"/>
            </p:cNvSpPr>
            <p:nvPr/>
          </p:nvSpPr>
          <p:spPr bwMode="auto">
            <a:xfrm>
              <a:off x="3296" y="938"/>
              <a:ext cx="936" cy="444"/>
            </a:xfrm>
            <a:prstGeom prst="line">
              <a:avLst/>
            </a:prstGeom>
            <a:noFill/>
            <a:ln w="30163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7" name="Line 73"/>
            <p:cNvSpPr>
              <a:spLocks noChangeShapeType="1"/>
            </p:cNvSpPr>
            <p:nvPr/>
          </p:nvSpPr>
          <p:spPr bwMode="auto">
            <a:xfrm flipV="1">
              <a:off x="3296" y="1382"/>
              <a:ext cx="936" cy="1491"/>
            </a:xfrm>
            <a:prstGeom prst="line">
              <a:avLst/>
            </a:prstGeom>
            <a:noFill/>
            <a:ln w="30163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8" name="Line 74"/>
            <p:cNvSpPr>
              <a:spLocks noChangeShapeType="1"/>
            </p:cNvSpPr>
            <p:nvPr/>
          </p:nvSpPr>
          <p:spPr bwMode="auto">
            <a:xfrm>
              <a:off x="4270" y="1873"/>
              <a:ext cx="576" cy="1491"/>
            </a:xfrm>
            <a:prstGeom prst="line">
              <a:avLst/>
            </a:prstGeom>
            <a:noFill/>
            <a:ln w="30163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9" name="Line 75"/>
            <p:cNvSpPr>
              <a:spLocks noChangeShapeType="1"/>
            </p:cNvSpPr>
            <p:nvPr/>
          </p:nvSpPr>
          <p:spPr bwMode="auto">
            <a:xfrm flipV="1">
              <a:off x="3334" y="1873"/>
              <a:ext cx="936" cy="1491"/>
            </a:xfrm>
            <a:prstGeom prst="line">
              <a:avLst/>
            </a:prstGeom>
            <a:noFill/>
            <a:ln w="30163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40" name="Line 76"/>
            <p:cNvSpPr>
              <a:spLocks noChangeShapeType="1"/>
            </p:cNvSpPr>
            <p:nvPr/>
          </p:nvSpPr>
          <p:spPr bwMode="auto">
            <a:xfrm>
              <a:off x="5357" y="778"/>
              <a:ext cx="1" cy="1935"/>
            </a:xfrm>
            <a:prstGeom prst="line">
              <a:avLst/>
            </a:prstGeom>
            <a:noFill/>
            <a:ln w="30163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41" name="Line 77"/>
            <p:cNvSpPr>
              <a:spLocks noChangeShapeType="1"/>
            </p:cNvSpPr>
            <p:nvPr/>
          </p:nvSpPr>
          <p:spPr bwMode="auto">
            <a:xfrm>
              <a:off x="3296" y="938"/>
              <a:ext cx="1" cy="1935"/>
            </a:xfrm>
            <a:prstGeom prst="line">
              <a:avLst/>
            </a:prstGeom>
            <a:noFill/>
            <a:ln w="30163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42" name="Line 78"/>
            <p:cNvSpPr>
              <a:spLocks noChangeShapeType="1"/>
            </p:cNvSpPr>
            <p:nvPr/>
          </p:nvSpPr>
          <p:spPr bwMode="auto">
            <a:xfrm>
              <a:off x="4270" y="1873"/>
              <a:ext cx="1" cy="1934"/>
            </a:xfrm>
            <a:prstGeom prst="line">
              <a:avLst/>
            </a:prstGeom>
            <a:noFill/>
            <a:ln w="30163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43" name="Line 79"/>
            <p:cNvSpPr>
              <a:spLocks noChangeShapeType="1"/>
            </p:cNvSpPr>
            <p:nvPr/>
          </p:nvSpPr>
          <p:spPr bwMode="auto">
            <a:xfrm>
              <a:off x="3296" y="2873"/>
              <a:ext cx="350" cy="1"/>
            </a:xfrm>
            <a:prstGeom prst="line">
              <a:avLst/>
            </a:prstGeom>
            <a:noFill/>
            <a:ln w="30163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44" name="Line 80"/>
            <p:cNvSpPr>
              <a:spLocks noChangeShapeType="1"/>
            </p:cNvSpPr>
            <p:nvPr/>
          </p:nvSpPr>
          <p:spPr bwMode="auto">
            <a:xfrm>
              <a:off x="4657" y="2873"/>
              <a:ext cx="151" cy="1"/>
            </a:xfrm>
            <a:prstGeom prst="line">
              <a:avLst/>
            </a:prstGeom>
            <a:noFill/>
            <a:ln w="30163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45" name="Oval 81"/>
            <p:cNvSpPr>
              <a:spLocks noChangeArrowheads="1"/>
            </p:cNvSpPr>
            <p:nvPr/>
          </p:nvSpPr>
          <p:spPr bwMode="auto">
            <a:xfrm>
              <a:off x="5338" y="2694"/>
              <a:ext cx="47" cy="47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46" name="Rectangle 82"/>
            <p:cNvSpPr>
              <a:spLocks noChangeArrowheads="1"/>
            </p:cNvSpPr>
            <p:nvPr/>
          </p:nvSpPr>
          <p:spPr bwMode="auto">
            <a:xfrm>
              <a:off x="5375" y="2675"/>
              <a:ext cx="208" cy="2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b="1">
                  <a:solidFill>
                    <a:srgbClr val="000000"/>
                  </a:solidFill>
                  <a:latin typeface="CG Times" charset="0"/>
                </a:rPr>
                <a:t>C</a:t>
              </a:r>
              <a:endParaRPr lang="en-US"/>
            </a:p>
          </p:txBody>
        </p:sp>
        <p:sp>
          <p:nvSpPr>
            <p:cNvPr id="13347" name="Oval 83"/>
            <p:cNvSpPr>
              <a:spLocks noChangeArrowheads="1"/>
            </p:cNvSpPr>
            <p:nvPr/>
          </p:nvSpPr>
          <p:spPr bwMode="auto">
            <a:xfrm>
              <a:off x="4789" y="2854"/>
              <a:ext cx="48" cy="47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48" name="Rectangle 84"/>
            <p:cNvSpPr>
              <a:spLocks noChangeArrowheads="1"/>
            </p:cNvSpPr>
            <p:nvPr/>
          </p:nvSpPr>
          <p:spPr bwMode="auto">
            <a:xfrm>
              <a:off x="4827" y="2826"/>
              <a:ext cx="208" cy="2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b="1">
                  <a:solidFill>
                    <a:srgbClr val="000000"/>
                  </a:solidFill>
                  <a:latin typeface="CG Times" charset="0"/>
                </a:rPr>
                <a:t>C</a:t>
              </a:r>
              <a:endParaRPr lang="en-US"/>
            </a:p>
          </p:txBody>
        </p:sp>
        <p:sp>
          <p:nvSpPr>
            <p:cNvPr id="13349" name="Oval 85"/>
            <p:cNvSpPr>
              <a:spLocks noChangeArrowheads="1"/>
            </p:cNvSpPr>
            <p:nvPr/>
          </p:nvSpPr>
          <p:spPr bwMode="auto">
            <a:xfrm>
              <a:off x="3277" y="2854"/>
              <a:ext cx="47" cy="47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50" name="Rectangle 86"/>
            <p:cNvSpPr>
              <a:spLocks noChangeArrowheads="1"/>
            </p:cNvSpPr>
            <p:nvPr/>
          </p:nvSpPr>
          <p:spPr bwMode="auto">
            <a:xfrm>
              <a:off x="3249" y="2864"/>
              <a:ext cx="199" cy="2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b="1">
                  <a:solidFill>
                    <a:srgbClr val="000000"/>
                  </a:solidFill>
                  <a:latin typeface="CG Times" charset="0"/>
                </a:rPr>
                <a:t>A</a:t>
              </a:r>
              <a:endParaRPr lang="en-US"/>
            </a:p>
          </p:txBody>
        </p:sp>
        <p:sp>
          <p:nvSpPr>
            <p:cNvPr id="13351" name="Oval 87"/>
            <p:cNvSpPr>
              <a:spLocks noChangeArrowheads="1"/>
            </p:cNvSpPr>
            <p:nvPr/>
          </p:nvSpPr>
          <p:spPr bwMode="auto">
            <a:xfrm>
              <a:off x="4251" y="3789"/>
              <a:ext cx="47" cy="47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52" name="Rectangle 88"/>
            <p:cNvSpPr>
              <a:spLocks noChangeArrowheads="1"/>
            </p:cNvSpPr>
            <p:nvPr/>
          </p:nvSpPr>
          <p:spPr bwMode="auto">
            <a:xfrm>
              <a:off x="4232" y="3779"/>
              <a:ext cx="199" cy="2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b="1">
                  <a:solidFill>
                    <a:srgbClr val="000000"/>
                  </a:solidFill>
                  <a:latin typeface="CG Times" charset="0"/>
                </a:rPr>
                <a:t>B</a:t>
              </a:r>
              <a:endParaRPr lang="en-US"/>
            </a:p>
          </p:txBody>
        </p:sp>
        <p:sp>
          <p:nvSpPr>
            <p:cNvPr id="13353" name="Oval 89"/>
            <p:cNvSpPr>
              <a:spLocks noChangeArrowheads="1"/>
            </p:cNvSpPr>
            <p:nvPr/>
          </p:nvSpPr>
          <p:spPr bwMode="auto">
            <a:xfrm>
              <a:off x="4827" y="3345"/>
              <a:ext cx="47" cy="47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54" name="Rectangle 90"/>
            <p:cNvSpPr>
              <a:spLocks noChangeArrowheads="1"/>
            </p:cNvSpPr>
            <p:nvPr/>
          </p:nvSpPr>
          <p:spPr bwMode="auto">
            <a:xfrm>
              <a:off x="4874" y="3232"/>
              <a:ext cx="208" cy="2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b="1">
                  <a:solidFill>
                    <a:srgbClr val="000000"/>
                  </a:solidFill>
                  <a:latin typeface="CG Times" charset="0"/>
                </a:rPr>
                <a:t>C</a:t>
              </a:r>
              <a:endParaRPr lang="en-US"/>
            </a:p>
          </p:txBody>
        </p:sp>
        <p:sp>
          <p:nvSpPr>
            <p:cNvPr id="13355" name="Oval 91"/>
            <p:cNvSpPr>
              <a:spLocks noChangeArrowheads="1"/>
            </p:cNvSpPr>
            <p:nvPr/>
          </p:nvSpPr>
          <p:spPr bwMode="auto">
            <a:xfrm>
              <a:off x="3315" y="3345"/>
              <a:ext cx="47" cy="47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56" name="Rectangle 92"/>
            <p:cNvSpPr>
              <a:spLocks noChangeArrowheads="1"/>
            </p:cNvSpPr>
            <p:nvPr/>
          </p:nvSpPr>
          <p:spPr bwMode="auto">
            <a:xfrm>
              <a:off x="3201" y="3194"/>
              <a:ext cx="199" cy="2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b="1">
                  <a:solidFill>
                    <a:srgbClr val="000000"/>
                  </a:solidFill>
                  <a:latin typeface="CG Times" charset="0"/>
                </a:rPr>
                <a:t>A</a:t>
              </a:r>
              <a:endParaRPr lang="en-US"/>
            </a:p>
          </p:txBody>
        </p:sp>
        <p:sp>
          <p:nvSpPr>
            <p:cNvPr id="13357" name="Oval 93"/>
            <p:cNvSpPr>
              <a:spLocks noChangeArrowheads="1"/>
            </p:cNvSpPr>
            <p:nvPr/>
          </p:nvSpPr>
          <p:spPr bwMode="auto">
            <a:xfrm>
              <a:off x="5338" y="759"/>
              <a:ext cx="47" cy="47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58" name="Rectangle 94"/>
            <p:cNvSpPr>
              <a:spLocks noChangeArrowheads="1"/>
            </p:cNvSpPr>
            <p:nvPr/>
          </p:nvSpPr>
          <p:spPr bwMode="auto">
            <a:xfrm>
              <a:off x="5319" y="580"/>
              <a:ext cx="208" cy="2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b="1">
                  <a:solidFill>
                    <a:srgbClr val="000000"/>
                  </a:solidFill>
                  <a:latin typeface="CG Times" charset="0"/>
                </a:rPr>
                <a:t>C</a:t>
              </a:r>
              <a:endParaRPr lang="en-US"/>
            </a:p>
          </p:txBody>
        </p:sp>
        <p:sp>
          <p:nvSpPr>
            <p:cNvPr id="13359" name="Rectangle 95"/>
            <p:cNvSpPr>
              <a:spLocks noChangeArrowheads="1"/>
            </p:cNvSpPr>
            <p:nvPr/>
          </p:nvSpPr>
          <p:spPr bwMode="auto">
            <a:xfrm>
              <a:off x="5461" y="674"/>
              <a:ext cx="142" cy="2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 b="1">
                  <a:solidFill>
                    <a:srgbClr val="000000"/>
                  </a:solidFill>
                </a:rPr>
                <a:t>1</a:t>
              </a:r>
              <a:endParaRPr lang="en-US"/>
            </a:p>
          </p:txBody>
        </p:sp>
        <p:sp>
          <p:nvSpPr>
            <p:cNvPr id="13360" name="Oval 96"/>
            <p:cNvSpPr>
              <a:spLocks noChangeArrowheads="1"/>
            </p:cNvSpPr>
            <p:nvPr/>
          </p:nvSpPr>
          <p:spPr bwMode="auto">
            <a:xfrm>
              <a:off x="4761" y="1202"/>
              <a:ext cx="47" cy="48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61" name="Rectangle 97"/>
            <p:cNvSpPr>
              <a:spLocks noChangeArrowheads="1"/>
            </p:cNvSpPr>
            <p:nvPr/>
          </p:nvSpPr>
          <p:spPr bwMode="auto">
            <a:xfrm>
              <a:off x="4874" y="1174"/>
              <a:ext cx="199" cy="2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b="1">
                  <a:solidFill>
                    <a:srgbClr val="000000"/>
                  </a:solidFill>
                  <a:latin typeface="CG Times" charset="0"/>
                </a:rPr>
                <a:t>B</a:t>
              </a:r>
              <a:endParaRPr lang="en-US"/>
            </a:p>
          </p:txBody>
        </p:sp>
        <p:sp>
          <p:nvSpPr>
            <p:cNvPr id="13362" name="Rectangle 98"/>
            <p:cNvSpPr>
              <a:spLocks noChangeArrowheads="1"/>
            </p:cNvSpPr>
            <p:nvPr/>
          </p:nvSpPr>
          <p:spPr bwMode="auto">
            <a:xfrm>
              <a:off x="5007" y="1269"/>
              <a:ext cx="142" cy="2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 b="1">
                  <a:solidFill>
                    <a:srgbClr val="000000"/>
                  </a:solidFill>
                </a:rPr>
                <a:t>1</a:t>
              </a:r>
              <a:endParaRPr lang="en-US"/>
            </a:p>
          </p:txBody>
        </p:sp>
        <p:sp>
          <p:nvSpPr>
            <p:cNvPr id="13363" name="Oval 99"/>
            <p:cNvSpPr>
              <a:spLocks noChangeArrowheads="1"/>
            </p:cNvSpPr>
            <p:nvPr/>
          </p:nvSpPr>
          <p:spPr bwMode="auto">
            <a:xfrm>
              <a:off x="3825" y="759"/>
              <a:ext cx="48" cy="47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64" name="Rectangle 100"/>
            <p:cNvSpPr>
              <a:spLocks noChangeArrowheads="1"/>
            </p:cNvSpPr>
            <p:nvPr/>
          </p:nvSpPr>
          <p:spPr bwMode="auto">
            <a:xfrm>
              <a:off x="3750" y="589"/>
              <a:ext cx="199" cy="2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b="1">
                  <a:solidFill>
                    <a:srgbClr val="000000"/>
                  </a:solidFill>
                  <a:latin typeface="CG Times" charset="0"/>
                </a:rPr>
                <a:t>A</a:t>
              </a:r>
              <a:endParaRPr lang="en-US"/>
            </a:p>
          </p:txBody>
        </p:sp>
        <p:sp>
          <p:nvSpPr>
            <p:cNvPr id="13365" name="Rectangle 101"/>
            <p:cNvSpPr>
              <a:spLocks noChangeArrowheads="1"/>
            </p:cNvSpPr>
            <p:nvPr/>
          </p:nvSpPr>
          <p:spPr bwMode="auto">
            <a:xfrm>
              <a:off x="3891" y="683"/>
              <a:ext cx="142" cy="2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 b="1">
                  <a:solidFill>
                    <a:srgbClr val="000000"/>
                  </a:solidFill>
                </a:rPr>
                <a:t>1</a:t>
              </a:r>
              <a:endParaRPr lang="en-US"/>
            </a:p>
          </p:txBody>
        </p:sp>
        <p:sp>
          <p:nvSpPr>
            <p:cNvPr id="13366" name="Oval 102"/>
            <p:cNvSpPr>
              <a:spLocks noChangeArrowheads="1"/>
            </p:cNvSpPr>
            <p:nvPr/>
          </p:nvSpPr>
          <p:spPr bwMode="auto">
            <a:xfrm>
              <a:off x="4213" y="1363"/>
              <a:ext cx="47" cy="47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67" name="Rectangle 103"/>
            <p:cNvSpPr>
              <a:spLocks noChangeArrowheads="1"/>
            </p:cNvSpPr>
            <p:nvPr/>
          </p:nvSpPr>
          <p:spPr bwMode="auto">
            <a:xfrm>
              <a:off x="4014" y="1335"/>
              <a:ext cx="199" cy="2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b="1">
                  <a:solidFill>
                    <a:srgbClr val="000000"/>
                  </a:solidFill>
                  <a:latin typeface="CG Times" charset="0"/>
                </a:rPr>
                <a:t>B</a:t>
              </a:r>
              <a:endParaRPr lang="en-US"/>
            </a:p>
          </p:txBody>
        </p:sp>
        <p:sp>
          <p:nvSpPr>
            <p:cNvPr id="13368" name="Rectangle 104"/>
            <p:cNvSpPr>
              <a:spLocks noChangeArrowheads="1"/>
            </p:cNvSpPr>
            <p:nvPr/>
          </p:nvSpPr>
          <p:spPr bwMode="auto">
            <a:xfrm>
              <a:off x="4147" y="1429"/>
              <a:ext cx="142" cy="2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 b="1">
                  <a:solidFill>
                    <a:srgbClr val="000000"/>
                  </a:solidFill>
                </a:rPr>
                <a:t>1</a:t>
              </a:r>
              <a:endParaRPr lang="en-US"/>
            </a:p>
          </p:txBody>
        </p:sp>
        <p:sp>
          <p:nvSpPr>
            <p:cNvPr id="13369" name="Oval 105"/>
            <p:cNvSpPr>
              <a:spLocks noChangeArrowheads="1"/>
            </p:cNvSpPr>
            <p:nvPr/>
          </p:nvSpPr>
          <p:spPr bwMode="auto">
            <a:xfrm>
              <a:off x="3277" y="919"/>
              <a:ext cx="47" cy="48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70" name="Rectangle 106"/>
            <p:cNvSpPr>
              <a:spLocks noChangeArrowheads="1"/>
            </p:cNvSpPr>
            <p:nvPr/>
          </p:nvSpPr>
          <p:spPr bwMode="auto">
            <a:xfrm>
              <a:off x="3277" y="740"/>
              <a:ext cx="199" cy="2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b="1">
                  <a:solidFill>
                    <a:srgbClr val="000000"/>
                  </a:solidFill>
                  <a:latin typeface="CG Times" charset="0"/>
                </a:rPr>
                <a:t>A</a:t>
              </a:r>
              <a:endParaRPr lang="en-US"/>
            </a:p>
          </p:txBody>
        </p:sp>
        <p:sp>
          <p:nvSpPr>
            <p:cNvPr id="13371" name="Rectangle 107"/>
            <p:cNvSpPr>
              <a:spLocks noChangeArrowheads="1"/>
            </p:cNvSpPr>
            <p:nvPr/>
          </p:nvSpPr>
          <p:spPr bwMode="auto">
            <a:xfrm>
              <a:off x="3419" y="834"/>
              <a:ext cx="142" cy="2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 b="1">
                  <a:solidFill>
                    <a:srgbClr val="000000"/>
                  </a:solidFill>
                </a:rPr>
                <a:t>1</a:t>
              </a:r>
              <a:endParaRPr lang="en-US"/>
            </a:p>
          </p:txBody>
        </p:sp>
        <p:sp>
          <p:nvSpPr>
            <p:cNvPr id="13372" name="Oval 108"/>
            <p:cNvSpPr>
              <a:spLocks noChangeArrowheads="1"/>
            </p:cNvSpPr>
            <p:nvPr/>
          </p:nvSpPr>
          <p:spPr bwMode="auto">
            <a:xfrm>
              <a:off x="4251" y="1854"/>
              <a:ext cx="47" cy="47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73" name="Rectangle 109"/>
            <p:cNvSpPr>
              <a:spLocks noChangeArrowheads="1"/>
            </p:cNvSpPr>
            <p:nvPr/>
          </p:nvSpPr>
          <p:spPr bwMode="auto">
            <a:xfrm>
              <a:off x="4137" y="1703"/>
              <a:ext cx="199" cy="2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b="1">
                  <a:solidFill>
                    <a:srgbClr val="000000"/>
                  </a:solidFill>
                  <a:latin typeface="CG Times" charset="0"/>
                </a:rPr>
                <a:t>B</a:t>
              </a:r>
              <a:endParaRPr lang="en-US"/>
            </a:p>
          </p:txBody>
        </p:sp>
        <p:sp>
          <p:nvSpPr>
            <p:cNvPr id="13374" name="Rectangle 110"/>
            <p:cNvSpPr>
              <a:spLocks noChangeArrowheads="1"/>
            </p:cNvSpPr>
            <p:nvPr/>
          </p:nvSpPr>
          <p:spPr bwMode="auto">
            <a:xfrm>
              <a:off x="4270" y="1797"/>
              <a:ext cx="142" cy="2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 b="1">
                  <a:solidFill>
                    <a:srgbClr val="000000"/>
                  </a:solidFill>
                </a:rPr>
                <a:t>1</a:t>
              </a:r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179388" y="927100"/>
            <a:ext cx="4678362" cy="128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>
              <a:lnSpc>
                <a:spcPct val="90000"/>
              </a:lnSpc>
            </a:pPr>
            <a:r>
              <a:rPr lang="sr-Cyrl-CS"/>
              <a:t>На основу претходних разматрања потребно је показати да сваке две пирамиде имају једнаке површине основа и одговарајуће висине.</a:t>
            </a:r>
            <a:endParaRPr lang="en-US"/>
          </a:p>
        </p:txBody>
      </p:sp>
      <p:grpSp>
        <p:nvGrpSpPr>
          <p:cNvPr id="14339" name="Group 12"/>
          <p:cNvGrpSpPr>
            <a:grpSpLocks noChangeAspect="1"/>
          </p:cNvGrpSpPr>
          <p:nvPr/>
        </p:nvGrpSpPr>
        <p:grpSpPr bwMode="auto">
          <a:xfrm>
            <a:off x="5037138" y="935038"/>
            <a:ext cx="3811587" cy="5468937"/>
            <a:chOff x="3173" y="589"/>
            <a:chExt cx="2401" cy="3445"/>
          </a:xfrm>
        </p:grpSpPr>
        <p:sp>
          <p:nvSpPr>
            <p:cNvPr id="14340" name="AutoShape 11"/>
            <p:cNvSpPr>
              <a:spLocks noChangeAspect="1" noChangeArrowheads="1" noTextEdit="1"/>
            </p:cNvSpPr>
            <p:nvPr/>
          </p:nvSpPr>
          <p:spPr bwMode="auto">
            <a:xfrm>
              <a:off x="3173" y="589"/>
              <a:ext cx="2401" cy="3445"/>
            </a:xfrm>
            <a:prstGeom prst="rect">
              <a:avLst/>
            </a:prstGeom>
            <a:solidFill>
              <a:srgbClr val="E9FFF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41" name="Freeform 13"/>
            <p:cNvSpPr>
              <a:spLocks/>
            </p:cNvSpPr>
            <p:nvPr/>
          </p:nvSpPr>
          <p:spPr bwMode="auto">
            <a:xfrm>
              <a:off x="4780" y="778"/>
              <a:ext cx="577" cy="1935"/>
            </a:xfrm>
            <a:custGeom>
              <a:avLst/>
              <a:gdLst>
                <a:gd name="T0" fmla="*/ 577 w 577"/>
                <a:gd name="T1" fmla="*/ 0 h 1935"/>
                <a:gd name="T2" fmla="*/ 577 w 577"/>
                <a:gd name="T3" fmla="*/ 1935 h 1935"/>
                <a:gd name="T4" fmla="*/ 0 w 577"/>
                <a:gd name="T5" fmla="*/ 443 h 1935"/>
                <a:gd name="T6" fmla="*/ 577 w 577"/>
                <a:gd name="T7" fmla="*/ 0 h 193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7"/>
                <a:gd name="T13" fmla="*/ 0 h 1935"/>
                <a:gd name="T14" fmla="*/ 577 w 577"/>
                <a:gd name="T15" fmla="*/ 1935 h 193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7" h="1935">
                  <a:moveTo>
                    <a:pt x="577" y="0"/>
                  </a:moveTo>
                  <a:lnTo>
                    <a:pt x="577" y="1935"/>
                  </a:lnTo>
                  <a:lnTo>
                    <a:pt x="0" y="443"/>
                  </a:lnTo>
                  <a:lnTo>
                    <a:pt x="577" y="0"/>
                  </a:lnTo>
                  <a:close/>
                </a:path>
              </a:pathLst>
            </a:custGeom>
            <a:solidFill>
              <a:srgbClr val="A1A1F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42" name="Freeform 14"/>
            <p:cNvSpPr>
              <a:spLocks/>
            </p:cNvSpPr>
            <p:nvPr/>
          </p:nvSpPr>
          <p:spPr bwMode="auto">
            <a:xfrm>
              <a:off x="3844" y="778"/>
              <a:ext cx="1513" cy="443"/>
            </a:xfrm>
            <a:custGeom>
              <a:avLst/>
              <a:gdLst>
                <a:gd name="T0" fmla="*/ 1513 w 1513"/>
                <a:gd name="T1" fmla="*/ 0 h 443"/>
                <a:gd name="T2" fmla="*/ 936 w 1513"/>
                <a:gd name="T3" fmla="*/ 443 h 443"/>
                <a:gd name="T4" fmla="*/ 0 w 1513"/>
                <a:gd name="T5" fmla="*/ 0 h 443"/>
                <a:gd name="T6" fmla="*/ 1513 w 1513"/>
                <a:gd name="T7" fmla="*/ 0 h 44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513"/>
                <a:gd name="T13" fmla="*/ 0 h 443"/>
                <a:gd name="T14" fmla="*/ 1513 w 1513"/>
                <a:gd name="T15" fmla="*/ 443 h 44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513" h="443">
                  <a:moveTo>
                    <a:pt x="1513" y="0"/>
                  </a:moveTo>
                  <a:lnTo>
                    <a:pt x="936" y="443"/>
                  </a:lnTo>
                  <a:lnTo>
                    <a:pt x="0" y="0"/>
                  </a:lnTo>
                  <a:lnTo>
                    <a:pt x="1513" y="0"/>
                  </a:lnTo>
                  <a:close/>
                </a:path>
              </a:pathLst>
            </a:custGeom>
            <a:solidFill>
              <a:srgbClr val="A1A1F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43" name="Freeform 15"/>
            <p:cNvSpPr>
              <a:spLocks/>
            </p:cNvSpPr>
            <p:nvPr/>
          </p:nvSpPr>
          <p:spPr bwMode="auto">
            <a:xfrm>
              <a:off x="4270" y="1873"/>
              <a:ext cx="576" cy="1934"/>
            </a:xfrm>
            <a:custGeom>
              <a:avLst/>
              <a:gdLst>
                <a:gd name="T0" fmla="*/ 0 w 576"/>
                <a:gd name="T1" fmla="*/ 0 h 1934"/>
                <a:gd name="T2" fmla="*/ 576 w 576"/>
                <a:gd name="T3" fmla="*/ 1491 h 1934"/>
                <a:gd name="T4" fmla="*/ 0 w 576"/>
                <a:gd name="T5" fmla="*/ 1934 h 1934"/>
                <a:gd name="T6" fmla="*/ 0 w 576"/>
                <a:gd name="T7" fmla="*/ 0 h 193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"/>
                <a:gd name="T13" fmla="*/ 0 h 1934"/>
                <a:gd name="T14" fmla="*/ 576 w 576"/>
                <a:gd name="T15" fmla="*/ 1934 h 193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" h="1934">
                  <a:moveTo>
                    <a:pt x="0" y="0"/>
                  </a:moveTo>
                  <a:lnTo>
                    <a:pt x="576" y="1491"/>
                  </a:lnTo>
                  <a:lnTo>
                    <a:pt x="0" y="193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DA1A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44" name="Freeform 16"/>
            <p:cNvSpPr>
              <a:spLocks/>
            </p:cNvSpPr>
            <p:nvPr/>
          </p:nvSpPr>
          <p:spPr bwMode="auto">
            <a:xfrm>
              <a:off x="3334" y="1873"/>
              <a:ext cx="936" cy="1934"/>
            </a:xfrm>
            <a:custGeom>
              <a:avLst/>
              <a:gdLst>
                <a:gd name="T0" fmla="*/ 936 w 936"/>
                <a:gd name="T1" fmla="*/ 1934 h 1934"/>
                <a:gd name="T2" fmla="*/ 936 w 936"/>
                <a:gd name="T3" fmla="*/ 0 h 1934"/>
                <a:gd name="T4" fmla="*/ 0 w 936"/>
                <a:gd name="T5" fmla="*/ 1491 h 1934"/>
                <a:gd name="T6" fmla="*/ 936 w 936"/>
                <a:gd name="T7" fmla="*/ 1934 h 193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36"/>
                <a:gd name="T13" fmla="*/ 0 h 1934"/>
                <a:gd name="T14" fmla="*/ 936 w 936"/>
                <a:gd name="T15" fmla="*/ 1934 h 193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36" h="1934">
                  <a:moveTo>
                    <a:pt x="936" y="1934"/>
                  </a:moveTo>
                  <a:lnTo>
                    <a:pt x="936" y="0"/>
                  </a:lnTo>
                  <a:lnTo>
                    <a:pt x="0" y="1491"/>
                  </a:lnTo>
                  <a:lnTo>
                    <a:pt x="936" y="1934"/>
                  </a:lnTo>
                  <a:close/>
                </a:path>
              </a:pathLst>
            </a:custGeom>
            <a:solidFill>
              <a:srgbClr val="FDA1A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45" name="Freeform 17"/>
            <p:cNvSpPr>
              <a:spLocks/>
            </p:cNvSpPr>
            <p:nvPr/>
          </p:nvSpPr>
          <p:spPr bwMode="auto">
            <a:xfrm>
              <a:off x="3296" y="1382"/>
              <a:ext cx="1512" cy="1491"/>
            </a:xfrm>
            <a:custGeom>
              <a:avLst/>
              <a:gdLst>
                <a:gd name="T0" fmla="*/ 936 w 1512"/>
                <a:gd name="T1" fmla="*/ 0 h 1491"/>
                <a:gd name="T2" fmla="*/ 1512 w 1512"/>
                <a:gd name="T3" fmla="*/ 1491 h 1491"/>
                <a:gd name="T4" fmla="*/ 1361 w 1512"/>
                <a:gd name="T5" fmla="*/ 1491 h 1491"/>
                <a:gd name="T6" fmla="*/ 974 w 1512"/>
                <a:gd name="T7" fmla="*/ 491 h 1491"/>
                <a:gd name="T8" fmla="*/ 350 w 1512"/>
                <a:gd name="T9" fmla="*/ 1491 h 1491"/>
                <a:gd name="T10" fmla="*/ 0 w 1512"/>
                <a:gd name="T11" fmla="*/ 1491 h 1491"/>
                <a:gd name="T12" fmla="*/ 936 w 1512"/>
                <a:gd name="T13" fmla="*/ 0 h 149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512"/>
                <a:gd name="T22" fmla="*/ 0 h 1491"/>
                <a:gd name="T23" fmla="*/ 1512 w 1512"/>
                <a:gd name="T24" fmla="*/ 1491 h 149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512" h="1491">
                  <a:moveTo>
                    <a:pt x="936" y="0"/>
                  </a:moveTo>
                  <a:lnTo>
                    <a:pt x="1512" y="1491"/>
                  </a:lnTo>
                  <a:lnTo>
                    <a:pt x="1361" y="1491"/>
                  </a:lnTo>
                  <a:lnTo>
                    <a:pt x="974" y="491"/>
                  </a:lnTo>
                  <a:lnTo>
                    <a:pt x="350" y="1491"/>
                  </a:lnTo>
                  <a:lnTo>
                    <a:pt x="0" y="1491"/>
                  </a:lnTo>
                  <a:lnTo>
                    <a:pt x="936" y="0"/>
                  </a:lnTo>
                  <a:close/>
                </a:path>
              </a:pathLst>
            </a:custGeom>
            <a:solidFill>
              <a:srgbClr val="FDFDA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46" name="Freeform 18"/>
            <p:cNvSpPr>
              <a:spLocks/>
            </p:cNvSpPr>
            <p:nvPr/>
          </p:nvSpPr>
          <p:spPr bwMode="auto">
            <a:xfrm>
              <a:off x="3334" y="3364"/>
              <a:ext cx="1512" cy="443"/>
            </a:xfrm>
            <a:custGeom>
              <a:avLst/>
              <a:gdLst>
                <a:gd name="T0" fmla="*/ 1512 w 1512"/>
                <a:gd name="T1" fmla="*/ 0 h 443"/>
                <a:gd name="T2" fmla="*/ 936 w 1512"/>
                <a:gd name="T3" fmla="*/ 443 h 443"/>
                <a:gd name="T4" fmla="*/ 0 w 1512"/>
                <a:gd name="T5" fmla="*/ 0 h 443"/>
                <a:gd name="T6" fmla="*/ 1512 w 1512"/>
                <a:gd name="T7" fmla="*/ 0 h 44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512"/>
                <a:gd name="T13" fmla="*/ 0 h 443"/>
                <a:gd name="T14" fmla="*/ 1512 w 1512"/>
                <a:gd name="T15" fmla="*/ 443 h 44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512" h="443">
                  <a:moveTo>
                    <a:pt x="1512" y="0"/>
                  </a:moveTo>
                  <a:lnTo>
                    <a:pt x="936" y="443"/>
                  </a:lnTo>
                  <a:lnTo>
                    <a:pt x="0" y="0"/>
                  </a:lnTo>
                  <a:lnTo>
                    <a:pt x="1512" y="0"/>
                  </a:lnTo>
                  <a:close/>
                </a:path>
              </a:pathLst>
            </a:custGeom>
            <a:solidFill>
              <a:srgbClr val="FD616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47" name="Freeform 19"/>
            <p:cNvSpPr>
              <a:spLocks/>
            </p:cNvSpPr>
            <p:nvPr/>
          </p:nvSpPr>
          <p:spPr bwMode="auto">
            <a:xfrm>
              <a:off x="3844" y="778"/>
              <a:ext cx="1513" cy="1935"/>
            </a:xfrm>
            <a:custGeom>
              <a:avLst/>
              <a:gdLst>
                <a:gd name="T0" fmla="*/ 1513 w 1513"/>
                <a:gd name="T1" fmla="*/ 1935 h 1935"/>
                <a:gd name="T2" fmla="*/ 936 w 1513"/>
                <a:gd name="T3" fmla="*/ 443 h 1935"/>
                <a:gd name="T4" fmla="*/ 0 w 1513"/>
                <a:gd name="T5" fmla="*/ 0 h 1935"/>
                <a:gd name="T6" fmla="*/ 1513 w 1513"/>
                <a:gd name="T7" fmla="*/ 1935 h 193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513"/>
                <a:gd name="T13" fmla="*/ 0 h 1935"/>
                <a:gd name="T14" fmla="*/ 1513 w 1513"/>
                <a:gd name="T15" fmla="*/ 1935 h 193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513" h="1935">
                  <a:moveTo>
                    <a:pt x="1513" y="1935"/>
                  </a:moveTo>
                  <a:lnTo>
                    <a:pt x="936" y="443"/>
                  </a:lnTo>
                  <a:lnTo>
                    <a:pt x="0" y="0"/>
                  </a:lnTo>
                  <a:lnTo>
                    <a:pt x="1513" y="1935"/>
                  </a:lnTo>
                  <a:close/>
                </a:path>
              </a:pathLst>
            </a:custGeom>
            <a:solidFill>
              <a:srgbClr val="6161F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48" name="Freeform 20"/>
            <p:cNvSpPr>
              <a:spLocks/>
            </p:cNvSpPr>
            <p:nvPr/>
          </p:nvSpPr>
          <p:spPr bwMode="auto">
            <a:xfrm>
              <a:off x="3296" y="938"/>
              <a:ext cx="936" cy="1935"/>
            </a:xfrm>
            <a:custGeom>
              <a:avLst/>
              <a:gdLst>
                <a:gd name="T0" fmla="*/ 0 w 936"/>
                <a:gd name="T1" fmla="*/ 1935 h 1935"/>
                <a:gd name="T2" fmla="*/ 936 w 936"/>
                <a:gd name="T3" fmla="*/ 444 h 1935"/>
                <a:gd name="T4" fmla="*/ 0 w 936"/>
                <a:gd name="T5" fmla="*/ 0 h 1935"/>
                <a:gd name="T6" fmla="*/ 0 w 936"/>
                <a:gd name="T7" fmla="*/ 1935 h 193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36"/>
                <a:gd name="T13" fmla="*/ 0 h 1935"/>
                <a:gd name="T14" fmla="*/ 936 w 936"/>
                <a:gd name="T15" fmla="*/ 1935 h 193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36" h="1935">
                  <a:moveTo>
                    <a:pt x="0" y="1935"/>
                  </a:moveTo>
                  <a:lnTo>
                    <a:pt x="936" y="444"/>
                  </a:lnTo>
                  <a:lnTo>
                    <a:pt x="0" y="0"/>
                  </a:lnTo>
                  <a:lnTo>
                    <a:pt x="0" y="1935"/>
                  </a:lnTo>
                  <a:close/>
                </a:path>
              </a:pathLst>
            </a:custGeom>
            <a:solidFill>
              <a:srgbClr val="FDFD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49" name="Line 21"/>
            <p:cNvSpPr>
              <a:spLocks noChangeShapeType="1"/>
            </p:cNvSpPr>
            <p:nvPr/>
          </p:nvSpPr>
          <p:spPr bwMode="auto">
            <a:xfrm flipH="1">
              <a:off x="3334" y="3364"/>
              <a:ext cx="1512" cy="1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0" name="Line 22"/>
            <p:cNvSpPr>
              <a:spLocks noChangeShapeType="1"/>
            </p:cNvSpPr>
            <p:nvPr/>
          </p:nvSpPr>
          <p:spPr bwMode="auto">
            <a:xfrm>
              <a:off x="3296" y="938"/>
              <a:ext cx="870" cy="1105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1" name="Line 23"/>
            <p:cNvSpPr>
              <a:spLocks noChangeShapeType="1"/>
            </p:cNvSpPr>
            <p:nvPr/>
          </p:nvSpPr>
          <p:spPr bwMode="auto">
            <a:xfrm>
              <a:off x="4506" y="2486"/>
              <a:ext cx="302" cy="387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2" name="Line 24"/>
            <p:cNvSpPr>
              <a:spLocks noChangeShapeType="1"/>
            </p:cNvSpPr>
            <p:nvPr/>
          </p:nvSpPr>
          <p:spPr bwMode="auto">
            <a:xfrm>
              <a:off x="3334" y="3364"/>
              <a:ext cx="936" cy="443"/>
            </a:xfrm>
            <a:prstGeom prst="line">
              <a:avLst/>
            </a:prstGeom>
            <a:noFill/>
            <a:ln w="30163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3" name="Line 25"/>
            <p:cNvSpPr>
              <a:spLocks noChangeShapeType="1"/>
            </p:cNvSpPr>
            <p:nvPr/>
          </p:nvSpPr>
          <p:spPr bwMode="auto">
            <a:xfrm flipV="1">
              <a:off x="4270" y="3364"/>
              <a:ext cx="576" cy="443"/>
            </a:xfrm>
            <a:prstGeom prst="line">
              <a:avLst/>
            </a:prstGeom>
            <a:noFill/>
            <a:ln w="30163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4" name="Line 26"/>
            <p:cNvSpPr>
              <a:spLocks noChangeShapeType="1"/>
            </p:cNvSpPr>
            <p:nvPr/>
          </p:nvSpPr>
          <p:spPr bwMode="auto">
            <a:xfrm flipH="1">
              <a:off x="3844" y="778"/>
              <a:ext cx="1513" cy="1"/>
            </a:xfrm>
            <a:prstGeom prst="line">
              <a:avLst/>
            </a:prstGeom>
            <a:noFill/>
            <a:ln w="30163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5" name="Line 27"/>
            <p:cNvSpPr>
              <a:spLocks noChangeShapeType="1"/>
            </p:cNvSpPr>
            <p:nvPr/>
          </p:nvSpPr>
          <p:spPr bwMode="auto">
            <a:xfrm flipV="1">
              <a:off x="4780" y="778"/>
              <a:ext cx="577" cy="443"/>
            </a:xfrm>
            <a:prstGeom prst="line">
              <a:avLst/>
            </a:prstGeom>
            <a:noFill/>
            <a:ln w="30163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6" name="Line 28"/>
            <p:cNvSpPr>
              <a:spLocks noChangeShapeType="1"/>
            </p:cNvSpPr>
            <p:nvPr/>
          </p:nvSpPr>
          <p:spPr bwMode="auto">
            <a:xfrm>
              <a:off x="3844" y="778"/>
              <a:ext cx="936" cy="443"/>
            </a:xfrm>
            <a:prstGeom prst="line">
              <a:avLst/>
            </a:prstGeom>
            <a:noFill/>
            <a:ln w="30163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7" name="Line 29"/>
            <p:cNvSpPr>
              <a:spLocks noChangeShapeType="1"/>
            </p:cNvSpPr>
            <p:nvPr/>
          </p:nvSpPr>
          <p:spPr bwMode="auto">
            <a:xfrm>
              <a:off x="4780" y="1221"/>
              <a:ext cx="577" cy="1492"/>
            </a:xfrm>
            <a:prstGeom prst="line">
              <a:avLst/>
            </a:prstGeom>
            <a:noFill/>
            <a:ln w="30163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8" name="Line 30"/>
            <p:cNvSpPr>
              <a:spLocks noChangeShapeType="1"/>
            </p:cNvSpPr>
            <p:nvPr/>
          </p:nvSpPr>
          <p:spPr bwMode="auto">
            <a:xfrm>
              <a:off x="3844" y="778"/>
              <a:ext cx="1513" cy="1935"/>
            </a:xfrm>
            <a:prstGeom prst="line">
              <a:avLst/>
            </a:prstGeom>
            <a:noFill/>
            <a:ln w="30163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9" name="Line 31"/>
            <p:cNvSpPr>
              <a:spLocks noChangeShapeType="1"/>
            </p:cNvSpPr>
            <p:nvPr/>
          </p:nvSpPr>
          <p:spPr bwMode="auto">
            <a:xfrm>
              <a:off x="4232" y="1382"/>
              <a:ext cx="576" cy="1491"/>
            </a:xfrm>
            <a:prstGeom prst="line">
              <a:avLst/>
            </a:prstGeom>
            <a:noFill/>
            <a:ln w="30163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60" name="Line 32"/>
            <p:cNvSpPr>
              <a:spLocks noChangeShapeType="1"/>
            </p:cNvSpPr>
            <p:nvPr/>
          </p:nvSpPr>
          <p:spPr bwMode="auto">
            <a:xfrm>
              <a:off x="3296" y="938"/>
              <a:ext cx="936" cy="444"/>
            </a:xfrm>
            <a:prstGeom prst="line">
              <a:avLst/>
            </a:prstGeom>
            <a:noFill/>
            <a:ln w="30163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61" name="Line 33"/>
            <p:cNvSpPr>
              <a:spLocks noChangeShapeType="1"/>
            </p:cNvSpPr>
            <p:nvPr/>
          </p:nvSpPr>
          <p:spPr bwMode="auto">
            <a:xfrm flipV="1">
              <a:off x="3296" y="1382"/>
              <a:ext cx="936" cy="1491"/>
            </a:xfrm>
            <a:prstGeom prst="line">
              <a:avLst/>
            </a:prstGeom>
            <a:noFill/>
            <a:ln w="30163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62" name="Line 34"/>
            <p:cNvSpPr>
              <a:spLocks noChangeShapeType="1"/>
            </p:cNvSpPr>
            <p:nvPr/>
          </p:nvSpPr>
          <p:spPr bwMode="auto">
            <a:xfrm>
              <a:off x="4270" y="1873"/>
              <a:ext cx="576" cy="1491"/>
            </a:xfrm>
            <a:prstGeom prst="line">
              <a:avLst/>
            </a:prstGeom>
            <a:noFill/>
            <a:ln w="30163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63" name="Line 35"/>
            <p:cNvSpPr>
              <a:spLocks noChangeShapeType="1"/>
            </p:cNvSpPr>
            <p:nvPr/>
          </p:nvSpPr>
          <p:spPr bwMode="auto">
            <a:xfrm flipV="1">
              <a:off x="3334" y="1873"/>
              <a:ext cx="936" cy="1491"/>
            </a:xfrm>
            <a:prstGeom prst="line">
              <a:avLst/>
            </a:prstGeom>
            <a:noFill/>
            <a:ln w="30163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64" name="Line 36"/>
            <p:cNvSpPr>
              <a:spLocks noChangeShapeType="1"/>
            </p:cNvSpPr>
            <p:nvPr/>
          </p:nvSpPr>
          <p:spPr bwMode="auto">
            <a:xfrm>
              <a:off x="5357" y="778"/>
              <a:ext cx="1" cy="1935"/>
            </a:xfrm>
            <a:prstGeom prst="line">
              <a:avLst/>
            </a:prstGeom>
            <a:noFill/>
            <a:ln w="30163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65" name="Line 37"/>
            <p:cNvSpPr>
              <a:spLocks noChangeShapeType="1"/>
            </p:cNvSpPr>
            <p:nvPr/>
          </p:nvSpPr>
          <p:spPr bwMode="auto">
            <a:xfrm>
              <a:off x="3296" y="938"/>
              <a:ext cx="1" cy="1935"/>
            </a:xfrm>
            <a:prstGeom prst="line">
              <a:avLst/>
            </a:prstGeom>
            <a:noFill/>
            <a:ln w="30163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66" name="Line 38"/>
            <p:cNvSpPr>
              <a:spLocks noChangeShapeType="1"/>
            </p:cNvSpPr>
            <p:nvPr/>
          </p:nvSpPr>
          <p:spPr bwMode="auto">
            <a:xfrm>
              <a:off x="4270" y="1873"/>
              <a:ext cx="1" cy="1934"/>
            </a:xfrm>
            <a:prstGeom prst="line">
              <a:avLst/>
            </a:prstGeom>
            <a:noFill/>
            <a:ln w="30163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67" name="Line 39"/>
            <p:cNvSpPr>
              <a:spLocks noChangeShapeType="1"/>
            </p:cNvSpPr>
            <p:nvPr/>
          </p:nvSpPr>
          <p:spPr bwMode="auto">
            <a:xfrm>
              <a:off x="3296" y="2873"/>
              <a:ext cx="350" cy="1"/>
            </a:xfrm>
            <a:prstGeom prst="line">
              <a:avLst/>
            </a:prstGeom>
            <a:noFill/>
            <a:ln w="30163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68" name="Line 40"/>
            <p:cNvSpPr>
              <a:spLocks noChangeShapeType="1"/>
            </p:cNvSpPr>
            <p:nvPr/>
          </p:nvSpPr>
          <p:spPr bwMode="auto">
            <a:xfrm>
              <a:off x="4657" y="2873"/>
              <a:ext cx="151" cy="1"/>
            </a:xfrm>
            <a:prstGeom prst="line">
              <a:avLst/>
            </a:prstGeom>
            <a:noFill/>
            <a:ln w="30163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69" name="Oval 41"/>
            <p:cNvSpPr>
              <a:spLocks noChangeArrowheads="1"/>
            </p:cNvSpPr>
            <p:nvPr/>
          </p:nvSpPr>
          <p:spPr bwMode="auto">
            <a:xfrm>
              <a:off x="5338" y="2694"/>
              <a:ext cx="47" cy="47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70" name="Rectangle 42"/>
            <p:cNvSpPr>
              <a:spLocks noChangeArrowheads="1"/>
            </p:cNvSpPr>
            <p:nvPr/>
          </p:nvSpPr>
          <p:spPr bwMode="auto">
            <a:xfrm>
              <a:off x="5375" y="2675"/>
              <a:ext cx="208" cy="2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b="1">
                  <a:solidFill>
                    <a:srgbClr val="000000"/>
                  </a:solidFill>
                  <a:latin typeface="CG Times" charset="0"/>
                </a:rPr>
                <a:t>C</a:t>
              </a:r>
              <a:endParaRPr lang="en-US"/>
            </a:p>
          </p:txBody>
        </p:sp>
        <p:sp>
          <p:nvSpPr>
            <p:cNvPr id="14371" name="Oval 43"/>
            <p:cNvSpPr>
              <a:spLocks noChangeArrowheads="1"/>
            </p:cNvSpPr>
            <p:nvPr/>
          </p:nvSpPr>
          <p:spPr bwMode="auto">
            <a:xfrm>
              <a:off x="4789" y="2854"/>
              <a:ext cx="48" cy="47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72" name="Rectangle 44"/>
            <p:cNvSpPr>
              <a:spLocks noChangeArrowheads="1"/>
            </p:cNvSpPr>
            <p:nvPr/>
          </p:nvSpPr>
          <p:spPr bwMode="auto">
            <a:xfrm>
              <a:off x="4827" y="2826"/>
              <a:ext cx="208" cy="2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b="1">
                  <a:solidFill>
                    <a:srgbClr val="000000"/>
                  </a:solidFill>
                  <a:latin typeface="CG Times" charset="0"/>
                </a:rPr>
                <a:t>C</a:t>
              </a:r>
              <a:endParaRPr lang="en-US"/>
            </a:p>
          </p:txBody>
        </p:sp>
        <p:sp>
          <p:nvSpPr>
            <p:cNvPr id="14373" name="Oval 45"/>
            <p:cNvSpPr>
              <a:spLocks noChangeArrowheads="1"/>
            </p:cNvSpPr>
            <p:nvPr/>
          </p:nvSpPr>
          <p:spPr bwMode="auto">
            <a:xfrm>
              <a:off x="3277" y="2854"/>
              <a:ext cx="47" cy="47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74" name="Rectangle 46"/>
            <p:cNvSpPr>
              <a:spLocks noChangeArrowheads="1"/>
            </p:cNvSpPr>
            <p:nvPr/>
          </p:nvSpPr>
          <p:spPr bwMode="auto">
            <a:xfrm>
              <a:off x="3249" y="2864"/>
              <a:ext cx="199" cy="2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b="1">
                  <a:solidFill>
                    <a:srgbClr val="000000"/>
                  </a:solidFill>
                  <a:latin typeface="CG Times" charset="0"/>
                </a:rPr>
                <a:t>A</a:t>
              </a:r>
              <a:endParaRPr lang="en-US"/>
            </a:p>
          </p:txBody>
        </p:sp>
        <p:sp>
          <p:nvSpPr>
            <p:cNvPr id="14375" name="Oval 47"/>
            <p:cNvSpPr>
              <a:spLocks noChangeArrowheads="1"/>
            </p:cNvSpPr>
            <p:nvPr/>
          </p:nvSpPr>
          <p:spPr bwMode="auto">
            <a:xfrm>
              <a:off x="4251" y="3789"/>
              <a:ext cx="47" cy="47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76" name="Rectangle 48"/>
            <p:cNvSpPr>
              <a:spLocks noChangeArrowheads="1"/>
            </p:cNvSpPr>
            <p:nvPr/>
          </p:nvSpPr>
          <p:spPr bwMode="auto">
            <a:xfrm>
              <a:off x="4232" y="3779"/>
              <a:ext cx="199" cy="2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b="1">
                  <a:solidFill>
                    <a:srgbClr val="000000"/>
                  </a:solidFill>
                  <a:latin typeface="CG Times" charset="0"/>
                </a:rPr>
                <a:t>B</a:t>
              </a:r>
              <a:endParaRPr lang="en-US"/>
            </a:p>
          </p:txBody>
        </p:sp>
        <p:sp>
          <p:nvSpPr>
            <p:cNvPr id="14377" name="Oval 49"/>
            <p:cNvSpPr>
              <a:spLocks noChangeArrowheads="1"/>
            </p:cNvSpPr>
            <p:nvPr/>
          </p:nvSpPr>
          <p:spPr bwMode="auto">
            <a:xfrm>
              <a:off x="4827" y="3345"/>
              <a:ext cx="47" cy="47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78" name="Rectangle 50"/>
            <p:cNvSpPr>
              <a:spLocks noChangeArrowheads="1"/>
            </p:cNvSpPr>
            <p:nvPr/>
          </p:nvSpPr>
          <p:spPr bwMode="auto">
            <a:xfrm>
              <a:off x="4874" y="3232"/>
              <a:ext cx="208" cy="2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b="1">
                  <a:solidFill>
                    <a:srgbClr val="000000"/>
                  </a:solidFill>
                  <a:latin typeface="CG Times" charset="0"/>
                </a:rPr>
                <a:t>C</a:t>
              </a:r>
              <a:endParaRPr lang="en-US"/>
            </a:p>
          </p:txBody>
        </p:sp>
        <p:sp>
          <p:nvSpPr>
            <p:cNvPr id="14379" name="Oval 51"/>
            <p:cNvSpPr>
              <a:spLocks noChangeArrowheads="1"/>
            </p:cNvSpPr>
            <p:nvPr/>
          </p:nvSpPr>
          <p:spPr bwMode="auto">
            <a:xfrm>
              <a:off x="3315" y="3345"/>
              <a:ext cx="47" cy="47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80" name="Rectangle 52"/>
            <p:cNvSpPr>
              <a:spLocks noChangeArrowheads="1"/>
            </p:cNvSpPr>
            <p:nvPr/>
          </p:nvSpPr>
          <p:spPr bwMode="auto">
            <a:xfrm>
              <a:off x="3201" y="3194"/>
              <a:ext cx="199" cy="2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b="1">
                  <a:solidFill>
                    <a:srgbClr val="000000"/>
                  </a:solidFill>
                  <a:latin typeface="CG Times" charset="0"/>
                </a:rPr>
                <a:t>A</a:t>
              </a:r>
              <a:endParaRPr lang="en-US"/>
            </a:p>
          </p:txBody>
        </p:sp>
        <p:sp>
          <p:nvSpPr>
            <p:cNvPr id="14381" name="Oval 53"/>
            <p:cNvSpPr>
              <a:spLocks noChangeArrowheads="1"/>
            </p:cNvSpPr>
            <p:nvPr/>
          </p:nvSpPr>
          <p:spPr bwMode="auto">
            <a:xfrm>
              <a:off x="5338" y="759"/>
              <a:ext cx="47" cy="47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82" name="Rectangle 54"/>
            <p:cNvSpPr>
              <a:spLocks noChangeArrowheads="1"/>
            </p:cNvSpPr>
            <p:nvPr/>
          </p:nvSpPr>
          <p:spPr bwMode="auto">
            <a:xfrm>
              <a:off x="5319" y="580"/>
              <a:ext cx="208" cy="2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b="1">
                  <a:solidFill>
                    <a:srgbClr val="000000"/>
                  </a:solidFill>
                  <a:latin typeface="CG Times" charset="0"/>
                </a:rPr>
                <a:t>C</a:t>
              </a:r>
              <a:endParaRPr lang="en-US"/>
            </a:p>
          </p:txBody>
        </p:sp>
        <p:sp>
          <p:nvSpPr>
            <p:cNvPr id="14383" name="Rectangle 55"/>
            <p:cNvSpPr>
              <a:spLocks noChangeArrowheads="1"/>
            </p:cNvSpPr>
            <p:nvPr/>
          </p:nvSpPr>
          <p:spPr bwMode="auto">
            <a:xfrm>
              <a:off x="5461" y="674"/>
              <a:ext cx="142" cy="2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 b="1">
                  <a:solidFill>
                    <a:srgbClr val="000000"/>
                  </a:solidFill>
                </a:rPr>
                <a:t>1</a:t>
              </a:r>
              <a:endParaRPr lang="en-US"/>
            </a:p>
          </p:txBody>
        </p:sp>
        <p:sp>
          <p:nvSpPr>
            <p:cNvPr id="14384" name="Oval 56"/>
            <p:cNvSpPr>
              <a:spLocks noChangeArrowheads="1"/>
            </p:cNvSpPr>
            <p:nvPr/>
          </p:nvSpPr>
          <p:spPr bwMode="auto">
            <a:xfrm>
              <a:off x="4761" y="1202"/>
              <a:ext cx="47" cy="48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85" name="Rectangle 57"/>
            <p:cNvSpPr>
              <a:spLocks noChangeArrowheads="1"/>
            </p:cNvSpPr>
            <p:nvPr/>
          </p:nvSpPr>
          <p:spPr bwMode="auto">
            <a:xfrm>
              <a:off x="4874" y="1174"/>
              <a:ext cx="199" cy="2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b="1">
                  <a:solidFill>
                    <a:srgbClr val="000000"/>
                  </a:solidFill>
                  <a:latin typeface="CG Times" charset="0"/>
                </a:rPr>
                <a:t>B</a:t>
              </a:r>
              <a:endParaRPr lang="en-US"/>
            </a:p>
          </p:txBody>
        </p:sp>
        <p:sp>
          <p:nvSpPr>
            <p:cNvPr id="14386" name="Rectangle 58"/>
            <p:cNvSpPr>
              <a:spLocks noChangeArrowheads="1"/>
            </p:cNvSpPr>
            <p:nvPr/>
          </p:nvSpPr>
          <p:spPr bwMode="auto">
            <a:xfrm>
              <a:off x="5007" y="1269"/>
              <a:ext cx="142" cy="2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 b="1">
                  <a:solidFill>
                    <a:srgbClr val="000000"/>
                  </a:solidFill>
                </a:rPr>
                <a:t>1</a:t>
              </a:r>
              <a:endParaRPr lang="en-US"/>
            </a:p>
          </p:txBody>
        </p:sp>
        <p:sp>
          <p:nvSpPr>
            <p:cNvPr id="14387" name="Oval 59"/>
            <p:cNvSpPr>
              <a:spLocks noChangeArrowheads="1"/>
            </p:cNvSpPr>
            <p:nvPr/>
          </p:nvSpPr>
          <p:spPr bwMode="auto">
            <a:xfrm>
              <a:off x="3825" y="759"/>
              <a:ext cx="48" cy="47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88" name="Rectangle 60"/>
            <p:cNvSpPr>
              <a:spLocks noChangeArrowheads="1"/>
            </p:cNvSpPr>
            <p:nvPr/>
          </p:nvSpPr>
          <p:spPr bwMode="auto">
            <a:xfrm>
              <a:off x="3750" y="589"/>
              <a:ext cx="199" cy="2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b="1">
                  <a:solidFill>
                    <a:srgbClr val="000000"/>
                  </a:solidFill>
                  <a:latin typeface="CG Times" charset="0"/>
                </a:rPr>
                <a:t>A</a:t>
              </a:r>
              <a:endParaRPr lang="en-US"/>
            </a:p>
          </p:txBody>
        </p:sp>
        <p:sp>
          <p:nvSpPr>
            <p:cNvPr id="14389" name="Rectangle 61"/>
            <p:cNvSpPr>
              <a:spLocks noChangeArrowheads="1"/>
            </p:cNvSpPr>
            <p:nvPr/>
          </p:nvSpPr>
          <p:spPr bwMode="auto">
            <a:xfrm>
              <a:off x="3891" y="683"/>
              <a:ext cx="142" cy="2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 b="1">
                  <a:solidFill>
                    <a:srgbClr val="000000"/>
                  </a:solidFill>
                </a:rPr>
                <a:t>1</a:t>
              </a:r>
              <a:endParaRPr lang="en-US"/>
            </a:p>
          </p:txBody>
        </p:sp>
        <p:sp>
          <p:nvSpPr>
            <p:cNvPr id="14390" name="Oval 62"/>
            <p:cNvSpPr>
              <a:spLocks noChangeArrowheads="1"/>
            </p:cNvSpPr>
            <p:nvPr/>
          </p:nvSpPr>
          <p:spPr bwMode="auto">
            <a:xfrm>
              <a:off x="4213" y="1363"/>
              <a:ext cx="47" cy="47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91" name="Rectangle 63"/>
            <p:cNvSpPr>
              <a:spLocks noChangeArrowheads="1"/>
            </p:cNvSpPr>
            <p:nvPr/>
          </p:nvSpPr>
          <p:spPr bwMode="auto">
            <a:xfrm>
              <a:off x="4014" y="1335"/>
              <a:ext cx="199" cy="2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b="1">
                  <a:solidFill>
                    <a:srgbClr val="000000"/>
                  </a:solidFill>
                  <a:latin typeface="CG Times" charset="0"/>
                </a:rPr>
                <a:t>B</a:t>
              </a:r>
              <a:endParaRPr lang="en-US"/>
            </a:p>
          </p:txBody>
        </p:sp>
        <p:sp>
          <p:nvSpPr>
            <p:cNvPr id="14392" name="Rectangle 64"/>
            <p:cNvSpPr>
              <a:spLocks noChangeArrowheads="1"/>
            </p:cNvSpPr>
            <p:nvPr/>
          </p:nvSpPr>
          <p:spPr bwMode="auto">
            <a:xfrm>
              <a:off x="4147" y="1429"/>
              <a:ext cx="142" cy="2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 b="1">
                  <a:solidFill>
                    <a:srgbClr val="000000"/>
                  </a:solidFill>
                </a:rPr>
                <a:t>1</a:t>
              </a:r>
              <a:endParaRPr lang="en-US"/>
            </a:p>
          </p:txBody>
        </p:sp>
        <p:sp>
          <p:nvSpPr>
            <p:cNvPr id="14393" name="Oval 65"/>
            <p:cNvSpPr>
              <a:spLocks noChangeArrowheads="1"/>
            </p:cNvSpPr>
            <p:nvPr/>
          </p:nvSpPr>
          <p:spPr bwMode="auto">
            <a:xfrm>
              <a:off x="3277" y="919"/>
              <a:ext cx="47" cy="48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94" name="Rectangle 66"/>
            <p:cNvSpPr>
              <a:spLocks noChangeArrowheads="1"/>
            </p:cNvSpPr>
            <p:nvPr/>
          </p:nvSpPr>
          <p:spPr bwMode="auto">
            <a:xfrm>
              <a:off x="3277" y="740"/>
              <a:ext cx="199" cy="2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b="1">
                  <a:solidFill>
                    <a:srgbClr val="000000"/>
                  </a:solidFill>
                  <a:latin typeface="CG Times" charset="0"/>
                </a:rPr>
                <a:t>A</a:t>
              </a:r>
              <a:endParaRPr lang="en-US"/>
            </a:p>
          </p:txBody>
        </p:sp>
        <p:sp>
          <p:nvSpPr>
            <p:cNvPr id="14395" name="Rectangle 67"/>
            <p:cNvSpPr>
              <a:spLocks noChangeArrowheads="1"/>
            </p:cNvSpPr>
            <p:nvPr/>
          </p:nvSpPr>
          <p:spPr bwMode="auto">
            <a:xfrm>
              <a:off x="3419" y="834"/>
              <a:ext cx="142" cy="2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 b="1">
                  <a:solidFill>
                    <a:srgbClr val="000000"/>
                  </a:solidFill>
                </a:rPr>
                <a:t>1</a:t>
              </a:r>
              <a:endParaRPr lang="en-US"/>
            </a:p>
          </p:txBody>
        </p:sp>
        <p:sp>
          <p:nvSpPr>
            <p:cNvPr id="14396" name="Oval 68"/>
            <p:cNvSpPr>
              <a:spLocks noChangeArrowheads="1"/>
            </p:cNvSpPr>
            <p:nvPr/>
          </p:nvSpPr>
          <p:spPr bwMode="auto">
            <a:xfrm>
              <a:off x="4251" y="1854"/>
              <a:ext cx="47" cy="47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97" name="Rectangle 69"/>
            <p:cNvSpPr>
              <a:spLocks noChangeArrowheads="1"/>
            </p:cNvSpPr>
            <p:nvPr/>
          </p:nvSpPr>
          <p:spPr bwMode="auto">
            <a:xfrm>
              <a:off x="4137" y="1703"/>
              <a:ext cx="199" cy="2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b="1">
                  <a:solidFill>
                    <a:srgbClr val="000000"/>
                  </a:solidFill>
                  <a:latin typeface="CG Times" charset="0"/>
                </a:rPr>
                <a:t>B</a:t>
              </a:r>
              <a:endParaRPr lang="en-US"/>
            </a:p>
          </p:txBody>
        </p:sp>
        <p:sp>
          <p:nvSpPr>
            <p:cNvPr id="14398" name="Rectangle 70"/>
            <p:cNvSpPr>
              <a:spLocks noChangeArrowheads="1"/>
            </p:cNvSpPr>
            <p:nvPr/>
          </p:nvSpPr>
          <p:spPr bwMode="auto">
            <a:xfrm>
              <a:off x="4270" y="1797"/>
              <a:ext cx="142" cy="2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 b="1">
                  <a:solidFill>
                    <a:srgbClr val="000000"/>
                  </a:solidFill>
                </a:rPr>
                <a:t>1</a:t>
              </a:r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2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533400" y="1371600"/>
            <a:ext cx="8016875" cy="183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sr-Cyrl-CS"/>
              <a:t>Аутор: Мирјана Јовановић, професор математике</a:t>
            </a:r>
          </a:p>
          <a:p>
            <a:pPr algn="ctr">
              <a:lnSpc>
                <a:spcPct val="190000"/>
              </a:lnSpc>
            </a:pPr>
            <a:r>
              <a:rPr lang="sr-Cyrl-CS"/>
              <a:t>	Гимназија ‘’Исидора Секулић ‘’, Нови Сад</a:t>
            </a:r>
          </a:p>
          <a:p>
            <a:pPr algn="ctr">
              <a:lnSpc>
                <a:spcPct val="180000"/>
              </a:lnSpc>
            </a:pPr>
            <a:r>
              <a:rPr lang="sr-Cyrl-CS"/>
              <a:t>	</a:t>
            </a:r>
            <a:r>
              <a:rPr lang="en-US"/>
              <a:t>e-mail: gimnazis@eunet.yu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215900" y="898525"/>
            <a:ext cx="8699500" cy="99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sr-Cyrl-CS" b="1">
                <a:solidFill>
                  <a:srgbClr val="006666"/>
                </a:solidFill>
              </a:rPr>
              <a:t>ТЕОРЕМА 1 </a:t>
            </a:r>
          </a:p>
          <a:p>
            <a:pPr algn="ctr">
              <a:lnSpc>
                <a:spcPct val="90000"/>
              </a:lnSpc>
            </a:pPr>
            <a:r>
              <a:rPr lang="sr-Cyrl-CS">
                <a:solidFill>
                  <a:srgbClr val="006666"/>
                </a:solidFill>
              </a:rPr>
              <a:t> Ако је </a:t>
            </a:r>
            <a:r>
              <a:rPr lang="en-US">
                <a:solidFill>
                  <a:srgbClr val="006666"/>
                </a:solidFill>
              </a:rPr>
              <a:t>k </a:t>
            </a:r>
            <a:r>
              <a:rPr lang="sr-Cyrl-CS">
                <a:solidFill>
                  <a:srgbClr val="006666"/>
                </a:solidFill>
              </a:rPr>
              <a:t>коефицијент сличности произвољна два троугла, онда је однос површина троуглова </a:t>
            </a:r>
            <a:r>
              <a:rPr lang="en-US">
                <a:solidFill>
                  <a:srgbClr val="006666"/>
                </a:solidFill>
              </a:rPr>
              <a:t>k</a:t>
            </a:r>
            <a:r>
              <a:rPr lang="sr-Cyrl-CS" baseline="30000">
                <a:solidFill>
                  <a:srgbClr val="006666"/>
                </a:solidFill>
              </a:rPr>
              <a:t>2 </a:t>
            </a:r>
            <a:r>
              <a:rPr lang="sr-Cyrl-CS">
                <a:solidFill>
                  <a:srgbClr val="006666"/>
                </a:solidFill>
              </a:rPr>
              <a:t>.</a:t>
            </a:r>
            <a:r>
              <a:rPr lang="sr-Cyrl-CS" baseline="30000"/>
              <a:t>  </a:t>
            </a:r>
            <a:endParaRPr lang="en-US"/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34925" y="4545013"/>
            <a:ext cx="123507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sr-Cyrl-CS"/>
              <a:t>ДОКАЗ:</a:t>
            </a:r>
            <a:endParaRPr lang="en-US"/>
          </a:p>
        </p:txBody>
      </p:sp>
      <p:graphicFrame>
        <p:nvGraphicFramePr>
          <p:cNvPr id="17413" name="Object 5"/>
          <p:cNvGraphicFramePr>
            <a:graphicFrameLocks noChangeAspect="1"/>
          </p:cNvGraphicFramePr>
          <p:nvPr/>
        </p:nvGraphicFramePr>
        <p:xfrm>
          <a:off x="1874838" y="4483100"/>
          <a:ext cx="4953000" cy="2324100"/>
        </p:xfrm>
        <a:graphic>
          <a:graphicData uri="http://schemas.openxmlformats.org/presentationml/2006/ole">
            <p:oleObj spid="_x0000_s1026" name="Equation" r:id="rId3" imgW="4952880" imgH="2323800" progId="Equation.DSMT4">
              <p:embed/>
            </p:oleObj>
          </a:graphicData>
        </a:graphic>
      </p:graphicFrame>
      <p:grpSp>
        <p:nvGrpSpPr>
          <p:cNvPr id="2" name="Group 7"/>
          <p:cNvGrpSpPr>
            <a:grpSpLocks noChangeAspect="1"/>
          </p:cNvGrpSpPr>
          <p:nvPr/>
        </p:nvGrpSpPr>
        <p:grpSpPr bwMode="auto">
          <a:xfrm>
            <a:off x="1114425" y="1889125"/>
            <a:ext cx="6924675" cy="2659063"/>
            <a:chOff x="702" y="1190"/>
            <a:chExt cx="4362" cy="1675"/>
          </a:xfrm>
        </p:grpSpPr>
        <p:sp>
          <p:nvSpPr>
            <p:cNvPr id="1030" name="AutoShape 6"/>
            <p:cNvSpPr>
              <a:spLocks noChangeAspect="1" noChangeArrowheads="1" noTextEdit="1"/>
            </p:cNvSpPr>
            <p:nvPr/>
          </p:nvSpPr>
          <p:spPr bwMode="auto">
            <a:xfrm>
              <a:off x="702" y="1190"/>
              <a:ext cx="4362" cy="1675"/>
            </a:xfrm>
            <a:prstGeom prst="rect">
              <a:avLst/>
            </a:prstGeom>
            <a:solidFill>
              <a:srgbClr val="E9FFF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1" name="Line 8"/>
            <p:cNvSpPr>
              <a:spLocks noChangeShapeType="1"/>
            </p:cNvSpPr>
            <p:nvPr/>
          </p:nvSpPr>
          <p:spPr bwMode="auto">
            <a:xfrm>
              <a:off x="855" y="2632"/>
              <a:ext cx="1319" cy="1"/>
            </a:xfrm>
            <a:prstGeom prst="line">
              <a:avLst/>
            </a:prstGeom>
            <a:noFill/>
            <a:ln w="28575">
              <a:solidFill>
                <a:srgbClr val="0000C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2" name="Line 9"/>
            <p:cNvSpPr>
              <a:spLocks noChangeShapeType="1"/>
            </p:cNvSpPr>
            <p:nvPr/>
          </p:nvSpPr>
          <p:spPr bwMode="auto">
            <a:xfrm flipH="1" flipV="1">
              <a:off x="1232" y="1933"/>
              <a:ext cx="942" cy="699"/>
            </a:xfrm>
            <a:prstGeom prst="line">
              <a:avLst/>
            </a:prstGeom>
            <a:noFill/>
            <a:ln w="28575">
              <a:solidFill>
                <a:srgbClr val="0000C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3" name="Line 10"/>
            <p:cNvSpPr>
              <a:spLocks noChangeShapeType="1"/>
            </p:cNvSpPr>
            <p:nvPr/>
          </p:nvSpPr>
          <p:spPr bwMode="auto">
            <a:xfrm flipH="1">
              <a:off x="855" y="1933"/>
              <a:ext cx="377" cy="699"/>
            </a:xfrm>
            <a:prstGeom prst="line">
              <a:avLst/>
            </a:prstGeom>
            <a:noFill/>
            <a:ln w="28575">
              <a:solidFill>
                <a:srgbClr val="0000C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4" name="Arc 11"/>
            <p:cNvSpPr>
              <a:spLocks/>
            </p:cNvSpPr>
            <p:nvPr/>
          </p:nvSpPr>
          <p:spPr bwMode="auto">
            <a:xfrm>
              <a:off x="859" y="2355"/>
              <a:ext cx="319" cy="282"/>
            </a:xfrm>
            <a:custGeom>
              <a:avLst/>
              <a:gdLst>
                <a:gd name="T0" fmla="*/ 2 w 21597"/>
                <a:gd name="T1" fmla="*/ 0 h 19153"/>
                <a:gd name="T2" fmla="*/ 5 w 21597"/>
                <a:gd name="T3" fmla="*/ 4 h 19153"/>
                <a:gd name="T4" fmla="*/ 0 w 21597"/>
                <a:gd name="T5" fmla="*/ 4 h 19153"/>
                <a:gd name="T6" fmla="*/ 0 60000 65536"/>
                <a:gd name="T7" fmla="*/ 0 60000 65536"/>
                <a:gd name="T8" fmla="*/ 0 60000 65536"/>
                <a:gd name="T9" fmla="*/ 0 w 21597"/>
                <a:gd name="T10" fmla="*/ 0 h 19153"/>
                <a:gd name="T11" fmla="*/ 21597 w 21597"/>
                <a:gd name="T12" fmla="*/ 19153 h 1915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597" h="19153" fill="none" extrusionOk="0">
                  <a:moveTo>
                    <a:pt x="9985" y="-1"/>
                  </a:moveTo>
                  <a:cubicBezTo>
                    <a:pt x="17012" y="3662"/>
                    <a:pt x="21469" y="10880"/>
                    <a:pt x="21597" y="18803"/>
                  </a:cubicBezTo>
                </a:path>
                <a:path w="21597" h="19153" stroke="0" extrusionOk="0">
                  <a:moveTo>
                    <a:pt x="9985" y="-1"/>
                  </a:moveTo>
                  <a:cubicBezTo>
                    <a:pt x="17012" y="3662"/>
                    <a:pt x="21469" y="10880"/>
                    <a:pt x="21597" y="18803"/>
                  </a:cubicBezTo>
                  <a:lnTo>
                    <a:pt x="0" y="19153"/>
                  </a:lnTo>
                  <a:close/>
                </a:path>
              </a:pathLst>
            </a:custGeom>
            <a:noFill/>
            <a:ln w="28575">
              <a:solidFill>
                <a:srgbClr val="C1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5" name="Rectangle 12"/>
            <p:cNvSpPr>
              <a:spLocks noChangeArrowheads="1"/>
            </p:cNvSpPr>
            <p:nvPr/>
          </p:nvSpPr>
          <p:spPr bwMode="auto">
            <a:xfrm>
              <a:off x="1133" y="2283"/>
              <a:ext cx="251" cy="4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100" b="1">
                  <a:solidFill>
                    <a:srgbClr val="000000"/>
                  </a:solidFill>
                  <a:latin typeface="Euclid Symbol" pitchFamily="18" charset="2"/>
                </a:rPr>
                <a:t>a</a:t>
              </a:r>
              <a:endParaRPr lang="en-US"/>
            </a:p>
          </p:txBody>
        </p:sp>
        <p:sp>
          <p:nvSpPr>
            <p:cNvPr id="1036" name="Line 13"/>
            <p:cNvSpPr>
              <a:spLocks noChangeShapeType="1"/>
            </p:cNvSpPr>
            <p:nvPr/>
          </p:nvSpPr>
          <p:spPr bwMode="auto">
            <a:xfrm>
              <a:off x="2533" y="2623"/>
              <a:ext cx="2360" cy="1"/>
            </a:xfrm>
            <a:prstGeom prst="line">
              <a:avLst/>
            </a:prstGeom>
            <a:noFill/>
            <a:ln w="28575">
              <a:solidFill>
                <a:srgbClr val="0000C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7" name="Line 14"/>
            <p:cNvSpPr>
              <a:spLocks noChangeShapeType="1"/>
            </p:cNvSpPr>
            <p:nvPr/>
          </p:nvSpPr>
          <p:spPr bwMode="auto">
            <a:xfrm flipH="1" flipV="1">
              <a:off x="3206" y="1378"/>
              <a:ext cx="1687" cy="1245"/>
            </a:xfrm>
            <a:prstGeom prst="line">
              <a:avLst/>
            </a:prstGeom>
            <a:noFill/>
            <a:ln w="28575">
              <a:solidFill>
                <a:srgbClr val="0000C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8" name="Line 15"/>
            <p:cNvSpPr>
              <a:spLocks noChangeShapeType="1"/>
            </p:cNvSpPr>
            <p:nvPr/>
          </p:nvSpPr>
          <p:spPr bwMode="auto">
            <a:xfrm flipH="1">
              <a:off x="2533" y="1378"/>
              <a:ext cx="673" cy="1245"/>
            </a:xfrm>
            <a:prstGeom prst="line">
              <a:avLst/>
            </a:prstGeom>
            <a:noFill/>
            <a:ln w="28575">
              <a:solidFill>
                <a:srgbClr val="0000C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9" name="Arc 16"/>
            <p:cNvSpPr>
              <a:spLocks/>
            </p:cNvSpPr>
            <p:nvPr/>
          </p:nvSpPr>
          <p:spPr bwMode="auto">
            <a:xfrm>
              <a:off x="2537" y="2130"/>
              <a:ext cx="561" cy="498"/>
            </a:xfrm>
            <a:custGeom>
              <a:avLst/>
              <a:gdLst>
                <a:gd name="T0" fmla="*/ 7 w 21599"/>
                <a:gd name="T1" fmla="*/ 0 h 19213"/>
                <a:gd name="T2" fmla="*/ 15 w 21599"/>
                <a:gd name="T3" fmla="*/ 13 h 19213"/>
                <a:gd name="T4" fmla="*/ 0 w 21599"/>
                <a:gd name="T5" fmla="*/ 13 h 19213"/>
                <a:gd name="T6" fmla="*/ 0 60000 65536"/>
                <a:gd name="T7" fmla="*/ 0 60000 65536"/>
                <a:gd name="T8" fmla="*/ 0 60000 65536"/>
                <a:gd name="T9" fmla="*/ 0 w 21599"/>
                <a:gd name="T10" fmla="*/ 0 h 19213"/>
                <a:gd name="T11" fmla="*/ 21599 w 21599"/>
                <a:gd name="T12" fmla="*/ 19213 h 1921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599" h="19213" fill="none" extrusionOk="0">
                  <a:moveTo>
                    <a:pt x="9870" y="-1"/>
                  </a:moveTo>
                  <a:cubicBezTo>
                    <a:pt x="17009" y="3667"/>
                    <a:pt x="21526" y="10991"/>
                    <a:pt x="21599" y="19016"/>
                  </a:cubicBezTo>
                </a:path>
                <a:path w="21599" h="19213" stroke="0" extrusionOk="0">
                  <a:moveTo>
                    <a:pt x="9870" y="-1"/>
                  </a:moveTo>
                  <a:cubicBezTo>
                    <a:pt x="17009" y="3667"/>
                    <a:pt x="21526" y="10991"/>
                    <a:pt x="21599" y="19016"/>
                  </a:cubicBezTo>
                  <a:lnTo>
                    <a:pt x="0" y="19213"/>
                  </a:lnTo>
                  <a:close/>
                </a:path>
              </a:pathLst>
            </a:custGeom>
            <a:noFill/>
            <a:ln w="28575">
              <a:solidFill>
                <a:srgbClr val="C1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0" name="Rectangle 17"/>
            <p:cNvSpPr>
              <a:spLocks noChangeArrowheads="1"/>
            </p:cNvSpPr>
            <p:nvPr/>
          </p:nvSpPr>
          <p:spPr bwMode="auto">
            <a:xfrm>
              <a:off x="3045" y="2211"/>
              <a:ext cx="251" cy="4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100" b="1">
                  <a:solidFill>
                    <a:srgbClr val="000000"/>
                  </a:solidFill>
                  <a:latin typeface="Euclid Symbol" pitchFamily="18" charset="2"/>
                </a:rPr>
                <a:t>a</a:t>
              </a:r>
              <a:endParaRPr lang="en-US"/>
            </a:p>
          </p:txBody>
        </p:sp>
        <p:sp>
          <p:nvSpPr>
            <p:cNvPr id="1041" name="Oval 18"/>
            <p:cNvSpPr>
              <a:spLocks noChangeArrowheads="1"/>
            </p:cNvSpPr>
            <p:nvPr/>
          </p:nvSpPr>
          <p:spPr bwMode="auto">
            <a:xfrm>
              <a:off x="837" y="2614"/>
              <a:ext cx="45" cy="45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2" name="Rectangle 19"/>
            <p:cNvSpPr>
              <a:spLocks noChangeArrowheads="1"/>
            </p:cNvSpPr>
            <p:nvPr/>
          </p:nvSpPr>
          <p:spPr bwMode="auto">
            <a:xfrm>
              <a:off x="729" y="2605"/>
              <a:ext cx="206" cy="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100" b="1">
                  <a:solidFill>
                    <a:srgbClr val="000000"/>
                  </a:solidFill>
                  <a:latin typeface="CG Times" charset="0"/>
                </a:rPr>
                <a:t>A</a:t>
              </a:r>
              <a:endParaRPr lang="en-US"/>
            </a:p>
          </p:txBody>
        </p:sp>
        <p:sp>
          <p:nvSpPr>
            <p:cNvPr id="1043" name="Oval 20"/>
            <p:cNvSpPr>
              <a:spLocks noChangeArrowheads="1"/>
            </p:cNvSpPr>
            <p:nvPr/>
          </p:nvSpPr>
          <p:spPr bwMode="auto">
            <a:xfrm>
              <a:off x="2156" y="2614"/>
              <a:ext cx="45" cy="45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4" name="Rectangle 21"/>
            <p:cNvSpPr>
              <a:spLocks noChangeArrowheads="1"/>
            </p:cNvSpPr>
            <p:nvPr/>
          </p:nvSpPr>
          <p:spPr bwMode="auto">
            <a:xfrm>
              <a:off x="2156" y="2614"/>
              <a:ext cx="197" cy="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100" b="1">
                  <a:solidFill>
                    <a:srgbClr val="000000"/>
                  </a:solidFill>
                  <a:latin typeface="CG Times" charset="0"/>
                </a:rPr>
                <a:t>B</a:t>
              </a:r>
              <a:endParaRPr lang="en-US"/>
            </a:p>
          </p:txBody>
        </p:sp>
        <p:sp>
          <p:nvSpPr>
            <p:cNvPr id="1045" name="Oval 22"/>
            <p:cNvSpPr>
              <a:spLocks noChangeArrowheads="1"/>
            </p:cNvSpPr>
            <p:nvPr/>
          </p:nvSpPr>
          <p:spPr bwMode="auto">
            <a:xfrm>
              <a:off x="1214" y="1916"/>
              <a:ext cx="44" cy="44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6" name="Rectangle 23"/>
            <p:cNvSpPr>
              <a:spLocks noChangeArrowheads="1"/>
            </p:cNvSpPr>
            <p:nvPr/>
          </p:nvSpPr>
          <p:spPr bwMode="auto">
            <a:xfrm>
              <a:off x="1214" y="1736"/>
              <a:ext cx="206" cy="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100" b="1">
                  <a:solidFill>
                    <a:srgbClr val="000000"/>
                  </a:solidFill>
                  <a:latin typeface="CG Times" charset="0"/>
                </a:rPr>
                <a:t>C</a:t>
              </a:r>
              <a:endParaRPr lang="en-US"/>
            </a:p>
          </p:txBody>
        </p:sp>
        <p:sp>
          <p:nvSpPr>
            <p:cNvPr id="1047" name="Oval 24"/>
            <p:cNvSpPr>
              <a:spLocks noChangeArrowheads="1"/>
            </p:cNvSpPr>
            <p:nvPr/>
          </p:nvSpPr>
          <p:spPr bwMode="auto">
            <a:xfrm>
              <a:off x="2515" y="2605"/>
              <a:ext cx="45" cy="45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8" name="Rectangle 25"/>
            <p:cNvSpPr>
              <a:spLocks noChangeArrowheads="1"/>
            </p:cNvSpPr>
            <p:nvPr/>
          </p:nvSpPr>
          <p:spPr bwMode="auto">
            <a:xfrm>
              <a:off x="2479" y="2596"/>
              <a:ext cx="260" cy="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100" b="1">
                  <a:solidFill>
                    <a:srgbClr val="000000"/>
                  </a:solidFill>
                  <a:latin typeface="CG Times" charset="0"/>
                </a:rPr>
                <a:t>A'</a:t>
              </a:r>
              <a:endParaRPr lang="en-US"/>
            </a:p>
          </p:txBody>
        </p:sp>
        <p:sp>
          <p:nvSpPr>
            <p:cNvPr id="1049" name="Oval 26"/>
            <p:cNvSpPr>
              <a:spLocks noChangeArrowheads="1"/>
            </p:cNvSpPr>
            <p:nvPr/>
          </p:nvSpPr>
          <p:spPr bwMode="auto">
            <a:xfrm>
              <a:off x="4876" y="2605"/>
              <a:ext cx="44" cy="45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0" name="Rectangle 27"/>
            <p:cNvSpPr>
              <a:spLocks noChangeArrowheads="1"/>
            </p:cNvSpPr>
            <p:nvPr/>
          </p:nvSpPr>
          <p:spPr bwMode="auto">
            <a:xfrm>
              <a:off x="4858" y="2623"/>
              <a:ext cx="251" cy="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100" b="1">
                  <a:solidFill>
                    <a:srgbClr val="000000"/>
                  </a:solidFill>
                  <a:latin typeface="CG Times" charset="0"/>
                </a:rPr>
                <a:t>B'</a:t>
              </a:r>
              <a:endParaRPr lang="en-US"/>
            </a:p>
          </p:txBody>
        </p:sp>
        <p:sp>
          <p:nvSpPr>
            <p:cNvPr id="1051" name="Oval 28"/>
            <p:cNvSpPr>
              <a:spLocks noChangeArrowheads="1"/>
            </p:cNvSpPr>
            <p:nvPr/>
          </p:nvSpPr>
          <p:spPr bwMode="auto">
            <a:xfrm>
              <a:off x="3188" y="1360"/>
              <a:ext cx="45" cy="45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2" name="Rectangle 29"/>
            <p:cNvSpPr>
              <a:spLocks noChangeArrowheads="1"/>
            </p:cNvSpPr>
            <p:nvPr/>
          </p:nvSpPr>
          <p:spPr bwMode="auto">
            <a:xfrm>
              <a:off x="3134" y="1217"/>
              <a:ext cx="260" cy="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100" b="1">
                  <a:solidFill>
                    <a:srgbClr val="000000"/>
                  </a:solidFill>
                  <a:latin typeface="CG Times" charset="0"/>
                </a:rPr>
                <a:t>C'</a:t>
              </a:r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autoUpdateAnimBg="0"/>
      <p:bldP spid="17412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215900" y="898525"/>
            <a:ext cx="8699500" cy="99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sr-Cyrl-CS" b="1">
                <a:solidFill>
                  <a:srgbClr val="006666"/>
                </a:solidFill>
              </a:rPr>
              <a:t>ТЕОРЕМА 2 </a:t>
            </a:r>
          </a:p>
          <a:p>
            <a:pPr algn="ctr">
              <a:lnSpc>
                <a:spcPct val="90000"/>
              </a:lnSpc>
            </a:pPr>
            <a:r>
              <a:rPr lang="sr-Cyrl-CS">
                <a:solidFill>
                  <a:srgbClr val="006666"/>
                </a:solidFill>
              </a:rPr>
              <a:t> Ако је </a:t>
            </a:r>
            <a:r>
              <a:rPr lang="en-US">
                <a:solidFill>
                  <a:srgbClr val="006666"/>
                </a:solidFill>
              </a:rPr>
              <a:t>k </a:t>
            </a:r>
            <a:r>
              <a:rPr lang="sr-Cyrl-CS">
                <a:solidFill>
                  <a:srgbClr val="006666"/>
                </a:solidFill>
              </a:rPr>
              <a:t>коефицијент сличности произвољна два многоугла, онда је однос површина многоуглова </a:t>
            </a:r>
            <a:r>
              <a:rPr lang="en-US">
                <a:solidFill>
                  <a:srgbClr val="006666"/>
                </a:solidFill>
              </a:rPr>
              <a:t>k</a:t>
            </a:r>
            <a:r>
              <a:rPr lang="sr-Cyrl-CS" baseline="30000">
                <a:solidFill>
                  <a:srgbClr val="006666"/>
                </a:solidFill>
              </a:rPr>
              <a:t>2 </a:t>
            </a:r>
            <a:r>
              <a:rPr lang="sr-Cyrl-CS">
                <a:solidFill>
                  <a:srgbClr val="006666"/>
                </a:solidFill>
              </a:rPr>
              <a:t>.</a:t>
            </a:r>
            <a:r>
              <a:rPr lang="sr-Cyrl-CS" baseline="30000"/>
              <a:t>  </a:t>
            </a:r>
            <a:endParaRPr lang="en-US"/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228600" y="2093913"/>
            <a:ext cx="1195388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r-Cyrl-CS"/>
              <a:t>ДОКАЗ:</a:t>
            </a:r>
            <a:endParaRPr lang="en-US"/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215900" y="2733675"/>
            <a:ext cx="2832100" cy="286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sr-Cyrl-CS"/>
              <a:t>Ово је директна последица претходне теореме, с обзиром да се сваки многоугао дијагоналама може разложити на троуглове.</a:t>
            </a:r>
            <a:endParaRPr lang="en-US"/>
          </a:p>
        </p:txBody>
      </p:sp>
      <p:grpSp>
        <p:nvGrpSpPr>
          <p:cNvPr id="2" name="Group 10"/>
          <p:cNvGrpSpPr>
            <a:grpSpLocks noChangeAspect="1"/>
          </p:cNvGrpSpPr>
          <p:nvPr/>
        </p:nvGrpSpPr>
        <p:grpSpPr bwMode="auto">
          <a:xfrm>
            <a:off x="3200400" y="2133600"/>
            <a:ext cx="5595938" cy="3700463"/>
            <a:chOff x="2016" y="1344"/>
            <a:chExt cx="3525" cy="2331"/>
          </a:xfrm>
        </p:grpSpPr>
        <p:sp>
          <p:nvSpPr>
            <p:cNvPr id="6150" name="AutoShape 9"/>
            <p:cNvSpPr>
              <a:spLocks noChangeAspect="1" noChangeArrowheads="1" noTextEdit="1"/>
            </p:cNvSpPr>
            <p:nvPr/>
          </p:nvSpPr>
          <p:spPr bwMode="auto">
            <a:xfrm>
              <a:off x="2016" y="1344"/>
              <a:ext cx="3525" cy="2331"/>
            </a:xfrm>
            <a:prstGeom prst="rect">
              <a:avLst/>
            </a:prstGeom>
            <a:solidFill>
              <a:srgbClr val="E9FFF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51" name="Line 11"/>
            <p:cNvSpPr>
              <a:spLocks noChangeShapeType="1"/>
            </p:cNvSpPr>
            <p:nvPr/>
          </p:nvSpPr>
          <p:spPr bwMode="auto">
            <a:xfrm>
              <a:off x="2113" y="2637"/>
              <a:ext cx="472" cy="388"/>
            </a:xfrm>
            <a:prstGeom prst="line">
              <a:avLst/>
            </a:prstGeom>
            <a:noFill/>
            <a:ln w="23813">
              <a:solidFill>
                <a:srgbClr val="0000C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52" name="Line 12"/>
            <p:cNvSpPr>
              <a:spLocks noChangeShapeType="1"/>
            </p:cNvSpPr>
            <p:nvPr/>
          </p:nvSpPr>
          <p:spPr bwMode="auto">
            <a:xfrm flipV="1">
              <a:off x="2585" y="2793"/>
              <a:ext cx="441" cy="232"/>
            </a:xfrm>
            <a:prstGeom prst="line">
              <a:avLst/>
            </a:prstGeom>
            <a:noFill/>
            <a:ln w="23813">
              <a:solidFill>
                <a:srgbClr val="0000C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53" name="Line 13"/>
            <p:cNvSpPr>
              <a:spLocks noChangeShapeType="1"/>
            </p:cNvSpPr>
            <p:nvPr/>
          </p:nvSpPr>
          <p:spPr bwMode="auto">
            <a:xfrm flipV="1">
              <a:off x="3026" y="2397"/>
              <a:ext cx="38" cy="396"/>
            </a:xfrm>
            <a:prstGeom prst="line">
              <a:avLst/>
            </a:prstGeom>
            <a:noFill/>
            <a:ln w="23813">
              <a:solidFill>
                <a:srgbClr val="0000C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54" name="Line 14"/>
            <p:cNvSpPr>
              <a:spLocks noChangeShapeType="1"/>
            </p:cNvSpPr>
            <p:nvPr/>
          </p:nvSpPr>
          <p:spPr bwMode="auto">
            <a:xfrm flipH="1" flipV="1">
              <a:off x="2847" y="2099"/>
              <a:ext cx="217" cy="298"/>
            </a:xfrm>
            <a:prstGeom prst="line">
              <a:avLst/>
            </a:prstGeom>
            <a:noFill/>
            <a:ln w="23813">
              <a:solidFill>
                <a:srgbClr val="0000C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55" name="Line 15"/>
            <p:cNvSpPr>
              <a:spLocks noChangeShapeType="1"/>
            </p:cNvSpPr>
            <p:nvPr/>
          </p:nvSpPr>
          <p:spPr bwMode="auto">
            <a:xfrm flipH="1">
              <a:off x="2248" y="2099"/>
              <a:ext cx="599" cy="97"/>
            </a:xfrm>
            <a:prstGeom prst="line">
              <a:avLst/>
            </a:prstGeom>
            <a:noFill/>
            <a:ln w="23813">
              <a:solidFill>
                <a:srgbClr val="0000C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56" name="Rectangle 16"/>
            <p:cNvSpPr>
              <a:spLocks noChangeArrowheads="1"/>
            </p:cNvSpPr>
            <p:nvPr/>
          </p:nvSpPr>
          <p:spPr bwMode="auto">
            <a:xfrm>
              <a:off x="2480" y="1964"/>
              <a:ext cx="247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 b="1">
                  <a:solidFill>
                    <a:srgbClr val="000000"/>
                  </a:solidFill>
                  <a:latin typeface="CG Times" charset="0"/>
                </a:rPr>
                <a:t>. . .</a:t>
              </a:r>
              <a:endParaRPr lang="en-US"/>
            </a:p>
          </p:txBody>
        </p:sp>
        <p:sp>
          <p:nvSpPr>
            <p:cNvPr id="6157" name="Line 17"/>
            <p:cNvSpPr>
              <a:spLocks noChangeShapeType="1"/>
            </p:cNvSpPr>
            <p:nvPr/>
          </p:nvSpPr>
          <p:spPr bwMode="auto">
            <a:xfrm flipH="1">
              <a:off x="2113" y="2196"/>
              <a:ext cx="135" cy="441"/>
            </a:xfrm>
            <a:prstGeom prst="line">
              <a:avLst/>
            </a:prstGeom>
            <a:noFill/>
            <a:ln w="23813">
              <a:solidFill>
                <a:srgbClr val="0000C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58" name="Line 18"/>
            <p:cNvSpPr>
              <a:spLocks noChangeShapeType="1"/>
            </p:cNvSpPr>
            <p:nvPr/>
          </p:nvSpPr>
          <p:spPr bwMode="auto">
            <a:xfrm flipV="1">
              <a:off x="2113" y="2099"/>
              <a:ext cx="734" cy="538"/>
            </a:xfrm>
            <a:prstGeom prst="line">
              <a:avLst/>
            </a:prstGeom>
            <a:noFill/>
            <a:ln w="23813">
              <a:solidFill>
                <a:srgbClr val="0000C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59" name="Line 19"/>
            <p:cNvSpPr>
              <a:spLocks noChangeShapeType="1"/>
            </p:cNvSpPr>
            <p:nvPr/>
          </p:nvSpPr>
          <p:spPr bwMode="auto">
            <a:xfrm flipV="1">
              <a:off x="2113" y="2397"/>
              <a:ext cx="951" cy="240"/>
            </a:xfrm>
            <a:prstGeom prst="line">
              <a:avLst/>
            </a:prstGeom>
            <a:noFill/>
            <a:ln w="23813">
              <a:solidFill>
                <a:srgbClr val="0000C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0" name="Line 20"/>
            <p:cNvSpPr>
              <a:spLocks noChangeShapeType="1"/>
            </p:cNvSpPr>
            <p:nvPr/>
          </p:nvSpPr>
          <p:spPr bwMode="auto">
            <a:xfrm>
              <a:off x="2113" y="2637"/>
              <a:ext cx="913" cy="156"/>
            </a:xfrm>
            <a:prstGeom prst="line">
              <a:avLst/>
            </a:prstGeom>
            <a:noFill/>
            <a:ln w="23813">
              <a:solidFill>
                <a:srgbClr val="0000C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1" name="Line 21"/>
            <p:cNvSpPr>
              <a:spLocks noChangeShapeType="1"/>
            </p:cNvSpPr>
            <p:nvPr/>
          </p:nvSpPr>
          <p:spPr bwMode="auto">
            <a:xfrm>
              <a:off x="3281" y="2637"/>
              <a:ext cx="1003" cy="821"/>
            </a:xfrm>
            <a:prstGeom prst="line">
              <a:avLst/>
            </a:prstGeom>
            <a:noFill/>
            <a:ln w="23813">
              <a:solidFill>
                <a:srgbClr val="0000C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2" name="Rectangle 22"/>
            <p:cNvSpPr>
              <a:spLocks noChangeArrowheads="1"/>
            </p:cNvSpPr>
            <p:nvPr/>
          </p:nvSpPr>
          <p:spPr bwMode="auto">
            <a:xfrm>
              <a:off x="3146" y="2562"/>
              <a:ext cx="195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 b="1">
                  <a:solidFill>
                    <a:srgbClr val="000000"/>
                  </a:solidFill>
                  <a:latin typeface="CG Times" charset="0"/>
                </a:rPr>
                <a:t>A'</a:t>
              </a:r>
              <a:endParaRPr lang="en-US"/>
            </a:p>
          </p:txBody>
        </p:sp>
        <p:sp>
          <p:nvSpPr>
            <p:cNvPr id="6163" name="Rectangle 23"/>
            <p:cNvSpPr>
              <a:spLocks noChangeArrowheads="1"/>
            </p:cNvSpPr>
            <p:nvPr/>
          </p:nvSpPr>
          <p:spPr bwMode="auto">
            <a:xfrm>
              <a:off x="3303" y="2637"/>
              <a:ext cx="112" cy="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</a:rPr>
                <a:t>1</a:t>
              </a:r>
              <a:endParaRPr lang="en-US"/>
            </a:p>
          </p:txBody>
        </p:sp>
        <p:sp>
          <p:nvSpPr>
            <p:cNvPr id="6164" name="Line 24"/>
            <p:cNvSpPr>
              <a:spLocks noChangeShapeType="1"/>
            </p:cNvSpPr>
            <p:nvPr/>
          </p:nvSpPr>
          <p:spPr bwMode="auto">
            <a:xfrm flipV="1">
              <a:off x="4284" y="2973"/>
              <a:ext cx="935" cy="485"/>
            </a:xfrm>
            <a:prstGeom prst="line">
              <a:avLst/>
            </a:prstGeom>
            <a:noFill/>
            <a:ln w="23813">
              <a:solidFill>
                <a:srgbClr val="0000C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5" name="Rectangle 25"/>
            <p:cNvSpPr>
              <a:spLocks noChangeArrowheads="1"/>
            </p:cNvSpPr>
            <p:nvPr/>
          </p:nvSpPr>
          <p:spPr bwMode="auto">
            <a:xfrm>
              <a:off x="4231" y="3428"/>
              <a:ext cx="195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 b="1">
                  <a:solidFill>
                    <a:srgbClr val="000000"/>
                  </a:solidFill>
                  <a:latin typeface="CG Times" charset="0"/>
                </a:rPr>
                <a:t>A'</a:t>
              </a:r>
              <a:endParaRPr lang="en-US"/>
            </a:p>
          </p:txBody>
        </p:sp>
        <p:sp>
          <p:nvSpPr>
            <p:cNvPr id="6166" name="Rectangle 26"/>
            <p:cNvSpPr>
              <a:spLocks noChangeArrowheads="1"/>
            </p:cNvSpPr>
            <p:nvPr/>
          </p:nvSpPr>
          <p:spPr bwMode="auto">
            <a:xfrm>
              <a:off x="4388" y="3503"/>
              <a:ext cx="112" cy="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</a:rPr>
                <a:t>2</a:t>
              </a:r>
              <a:endParaRPr lang="en-US"/>
            </a:p>
          </p:txBody>
        </p:sp>
        <p:sp>
          <p:nvSpPr>
            <p:cNvPr id="6167" name="Line 27"/>
            <p:cNvSpPr>
              <a:spLocks noChangeShapeType="1"/>
            </p:cNvSpPr>
            <p:nvPr/>
          </p:nvSpPr>
          <p:spPr bwMode="auto">
            <a:xfrm>
              <a:off x="3281" y="2637"/>
              <a:ext cx="1938" cy="336"/>
            </a:xfrm>
            <a:prstGeom prst="line">
              <a:avLst/>
            </a:prstGeom>
            <a:noFill/>
            <a:ln w="23813">
              <a:solidFill>
                <a:srgbClr val="0000C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8" name="Line 28"/>
            <p:cNvSpPr>
              <a:spLocks noChangeShapeType="1"/>
            </p:cNvSpPr>
            <p:nvPr/>
          </p:nvSpPr>
          <p:spPr bwMode="auto">
            <a:xfrm flipV="1">
              <a:off x="5219" y="2128"/>
              <a:ext cx="83" cy="845"/>
            </a:xfrm>
            <a:prstGeom prst="line">
              <a:avLst/>
            </a:prstGeom>
            <a:noFill/>
            <a:ln w="23813">
              <a:solidFill>
                <a:srgbClr val="0000C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9" name="Rectangle 29"/>
            <p:cNvSpPr>
              <a:spLocks noChangeArrowheads="1"/>
            </p:cNvSpPr>
            <p:nvPr/>
          </p:nvSpPr>
          <p:spPr bwMode="auto">
            <a:xfrm>
              <a:off x="5219" y="2928"/>
              <a:ext cx="195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 b="1">
                  <a:solidFill>
                    <a:srgbClr val="000000"/>
                  </a:solidFill>
                  <a:latin typeface="CG Times" charset="0"/>
                </a:rPr>
                <a:t>A'</a:t>
              </a:r>
              <a:endParaRPr lang="en-US"/>
            </a:p>
          </p:txBody>
        </p:sp>
        <p:sp>
          <p:nvSpPr>
            <p:cNvPr id="6170" name="Rectangle 30"/>
            <p:cNvSpPr>
              <a:spLocks noChangeArrowheads="1"/>
            </p:cNvSpPr>
            <p:nvPr/>
          </p:nvSpPr>
          <p:spPr bwMode="auto">
            <a:xfrm>
              <a:off x="5376" y="3003"/>
              <a:ext cx="112" cy="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</a:rPr>
                <a:t>3</a:t>
              </a:r>
              <a:endParaRPr lang="en-US"/>
            </a:p>
          </p:txBody>
        </p:sp>
        <p:sp>
          <p:nvSpPr>
            <p:cNvPr id="6171" name="Line 31"/>
            <p:cNvSpPr>
              <a:spLocks noChangeShapeType="1"/>
            </p:cNvSpPr>
            <p:nvPr/>
          </p:nvSpPr>
          <p:spPr bwMode="auto">
            <a:xfrm flipV="1">
              <a:off x="3281" y="2128"/>
              <a:ext cx="2021" cy="509"/>
            </a:xfrm>
            <a:prstGeom prst="line">
              <a:avLst/>
            </a:prstGeom>
            <a:noFill/>
            <a:ln w="23813">
              <a:solidFill>
                <a:srgbClr val="0000C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72" name="Line 32"/>
            <p:cNvSpPr>
              <a:spLocks noChangeShapeType="1"/>
            </p:cNvSpPr>
            <p:nvPr/>
          </p:nvSpPr>
          <p:spPr bwMode="auto">
            <a:xfrm flipH="1" flipV="1">
              <a:off x="4837" y="1493"/>
              <a:ext cx="465" cy="635"/>
            </a:xfrm>
            <a:prstGeom prst="line">
              <a:avLst/>
            </a:prstGeom>
            <a:noFill/>
            <a:ln w="23813">
              <a:solidFill>
                <a:srgbClr val="0000C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73" name="Rectangle 33"/>
            <p:cNvSpPr>
              <a:spLocks noChangeArrowheads="1"/>
            </p:cNvSpPr>
            <p:nvPr/>
          </p:nvSpPr>
          <p:spPr bwMode="auto">
            <a:xfrm>
              <a:off x="5294" y="2031"/>
              <a:ext cx="195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 b="1">
                  <a:solidFill>
                    <a:srgbClr val="000000"/>
                  </a:solidFill>
                  <a:latin typeface="CG Times" charset="0"/>
                </a:rPr>
                <a:t>A'</a:t>
              </a:r>
              <a:endParaRPr lang="en-US"/>
            </a:p>
          </p:txBody>
        </p:sp>
        <p:sp>
          <p:nvSpPr>
            <p:cNvPr id="6174" name="Rectangle 34"/>
            <p:cNvSpPr>
              <a:spLocks noChangeArrowheads="1"/>
            </p:cNvSpPr>
            <p:nvPr/>
          </p:nvSpPr>
          <p:spPr bwMode="auto">
            <a:xfrm>
              <a:off x="5451" y="2106"/>
              <a:ext cx="112" cy="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</a:rPr>
                <a:t>4</a:t>
              </a:r>
              <a:endParaRPr lang="en-US"/>
            </a:p>
          </p:txBody>
        </p:sp>
        <p:sp>
          <p:nvSpPr>
            <p:cNvPr id="6175" name="Line 35"/>
            <p:cNvSpPr>
              <a:spLocks noChangeShapeType="1"/>
            </p:cNvSpPr>
            <p:nvPr/>
          </p:nvSpPr>
          <p:spPr bwMode="auto">
            <a:xfrm flipV="1">
              <a:off x="3281" y="1493"/>
              <a:ext cx="1556" cy="1144"/>
            </a:xfrm>
            <a:prstGeom prst="line">
              <a:avLst/>
            </a:prstGeom>
            <a:noFill/>
            <a:ln w="23813">
              <a:solidFill>
                <a:srgbClr val="0000C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76" name="Line 36"/>
            <p:cNvSpPr>
              <a:spLocks noChangeShapeType="1"/>
            </p:cNvSpPr>
            <p:nvPr/>
          </p:nvSpPr>
          <p:spPr bwMode="auto">
            <a:xfrm flipH="1">
              <a:off x="3565" y="1493"/>
              <a:ext cx="1272" cy="210"/>
            </a:xfrm>
            <a:prstGeom prst="line">
              <a:avLst/>
            </a:prstGeom>
            <a:noFill/>
            <a:ln w="23813">
              <a:solidFill>
                <a:srgbClr val="0000C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77" name="Rectangle 37"/>
            <p:cNvSpPr>
              <a:spLocks noChangeArrowheads="1"/>
            </p:cNvSpPr>
            <p:nvPr/>
          </p:nvSpPr>
          <p:spPr bwMode="auto">
            <a:xfrm>
              <a:off x="4823" y="1337"/>
              <a:ext cx="195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 b="1">
                  <a:solidFill>
                    <a:srgbClr val="000000"/>
                  </a:solidFill>
                  <a:latin typeface="CG Times" charset="0"/>
                </a:rPr>
                <a:t>A'</a:t>
              </a:r>
              <a:endParaRPr lang="en-US"/>
            </a:p>
          </p:txBody>
        </p:sp>
        <p:sp>
          <p:nvSpPr>
            <p:cNvPr id="6178" name="Rectangle 38"/>
            <p:cNvSpPr>
              <a:spLocks noChangeArrowheads="1"/>
            </p:cNvSpPr>
            <p:nvPr/>
          </p:nvSpPr>
          <p:spPr bwMode="auto">
            <a:xfrm>
              <a:off x="4980" y="1411"/>
              <a:ext cx="112" cy="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</a:rPr>
                <a:t>5</a:t>
              </a:r>
              <a:endParaRPr lang="en-US"/>
            </a:p>
          </p:txBody>
        </p:sp>
        <p:sp>
          <p:nvSpPr>
            <p:cNvPr id="6179" name="Line 39"/>
            <p:cNvSpPr>
              <a:spLocks noChangeShapeType="1"/>
            </p:cNvSpPr>
            <p:nvPr/>
          </p:nvSpPr>
          <p:spPr bwMode="auto">
            <a:xfrm flipH="1">
              <a:off x="3281" y="1703"/>
              <a:ext cx="284" cy="934"/>
            </a:xfrm>
            <a:prstGeom prst="line">
              <a:avLst/>
            </a:prstGeom>
            <a:noFill/>
            <a:ln w="23813">
              <a:solidFill>
                <a:srgbClr val="0000C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80" name="Rectangle 40"/>
            <p:cNvSpPr>
              <a:spLocks noChangeArrowheads="1"/>
            </p:cNvSpPr>
            <p:nvPr/>
          </p:nvSpPr>
          <p:spPr bwMode="auto">
            <a:xfrm>
              <a:off x="3438" y="1561"/>
              <a:ext cx="195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 b="1">
                  <a:solidFill>
                    <a:srgbClr val="000000"/>
                  </a:solidFill>
                  <a:latin typeface="CG Times" charset="0"/>
                </a:rPr>
                <a:t>A'</a:t>
              </a:r>
              <a:endParaRPr lang="en-US"/>
            </a:p>
          </p:txBody>
        </p:sp>
        <p:sp>
          <p:nvSpPr>
            <p:cNvPr id="6181" name="Rectangle 41"/>
            <p:cNvSpPr>
              <a:spLocks noChangeArrowheads="1"/>
            </p:cNvSpPr>
            <p:nvPr/>
          </p:nvSpPr>
          <p:spPr bwMode="auto">
            <a:xfrm>
              <a:off x="3595" y="1635"/>
              <a:ext cx="120" cy="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</a:rPr>
                <a:t>n</a:t>
              </a:r>
              <a:endParaRPr lang="en-US"/>
            </a:p>
          </p:txBody>
        </p:sp>
        <p:sp>
          <p:nvSpPr>
            <p:cNvPr id="6182" name="Line 42"/>
            <p:cNvSpPr>
              <a:spLocks noChangeShapeType="1"/>
            </p:cNvSpPr>
            <p:nvPr/>
          </p:nvSpPr>
          <p:spPr bwMode="auto">
            <a:xfrm>
              <a:off x="3880" y="1650"/>
              <a:ext cx="1" cy="1"/>
            </a:xfrm>
            <a:prstGeom prst="line">
              <a:avLst/>
            </a:prstGeom>
            <a:noFill/>
            <a:ln w="23813">
              <a:solidFill>
                <a:srgbClr val="0000C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83" name="Oval 43"/>
            <p:cNvSpPr>
              <a:spLocks noChangeArrowheads="1"/>
            </p:cNvSpPr>
            <p:nvPr/>
          </p:nvSpPr>
          <p:spPr bwMode="auto">
            <a:xfrm>
              <a:off x="2098" y="2622"/>
              <a:ext cx="38" cy="37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000C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84" name="Rectangle 44"/>
            <p:cNvSpPr>
              <a:spLocks noChangeArrowheads="1"/>
            </p:cNvSpPr>
            <p:nvPr/>
          </p:nvSpPr>
          <p:spPr bwMode="auto">
            <a:xfrm>
              <a:off x="2031" y="2584"/>
              <a:ext cx="157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 b="1">
                  <a:solidFill>
                    <a:srgbClr val="000000"/>
                  </a:solidFill>
                  <a:latin typeface="CG Times" charset="0"/>
                </a:rPr>
                <a:t>A</a:t>
              </a:r>
              <a:endParaRPr lang="en-US"/>
            </a:p>
          </p:txBody>
        </p:sp>
        <p:sp>
          <p:nvSpPr>
            <p:cNvPr id="6185" name="Rectangle 45"/>
            <p:cNvSpPr>
              <a:spLocks noChangeArrowheads="1"/>
            </p:cNvSpPr>
            <p:nvPr/>
          </p:nvSpPr>
          <p:spPr bwMode="auto">
            <a:xfrm>
              <a:off x="2143" y="2659"/>
              <a:ext cx="112" cy="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</a:rPr>
                <a:t>1</a:t>
              </a:r>
              <a:endParaRPr lang="en-US"/>
            </a:p>
          </p:txBody>
        </p:sp>
        <p:sp>
          <p:nvSpPr>
            <p:cNvPr id="6186" name="Oval 46"/>
            <p:cNvSpPr>
              <a:spLocks noChangeArrowheads="1"/>
            </p:cNvSpPr>
            <p:nvPr/>
          </p:nvSpPr>
          <p:spPr bwMode="auto">
            <a:xfrm>
              <a:off x="2570" y="3010"/>
              <a:ext cx="37" cy="37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000C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87" name="Rectangle 47"/>
            <p:cNvSpPr>
              <a:spLocks noChangeArrowheads="1"/>
            </p:cNvSpPr>
            <p:nvPr/>
          </p:nvSpPr>
          <p:spPr bwMode="auto">
            <a:xfrm>
              <a:off x="2532" y="2980"/>
              <a:ext cx="157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 b="1">
                  <a:solidFill>
                    <a:srgbClr val="000000"/>
                  </a:solidFill>
                  <a:latin typeface="CG Times" charset="0"/>
                </a:rPr>
                <a:t>A</a:t>
              </a:r>
              <a:endParaRPr lang="en-US"/>
            </a:p>
          </p:txBody>
        </p:sp>
        <p:sp>
          <p:nvSpPr>
            <p:cNvPr id="6188" name="Rectangle 48"/>
            <p:cNvSpPr>
              <a:spLocks noChangeArrowheads="1"/>
            </p:cNvSpPr>
            <p:nvPr/>
          </p:nvSpPr>
          <p:spPr bwMode="auto">
            <a:xfrm>
              <a:off x="2645" y="3055"/>
              <a:ext cx="112" cy="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</a:rPr>
                <a:t>2</a:t>
              </a:r>
              <a:endParaRPr lang="en-US"/>
            </a:p>
          </p:txBody>
        </p:sp>
        <p:sp>
          <p:nvSpPr>
            <p:cNvPr id="6189" name="Oval 49"/>
            <p:cNvSpPr>
              <a:spLocks noChangeArrowheads="1"/>
            </p:cNvSpPr>
            <p:nvPr/>
          </p:nvSpPr>
          <p:spPr bwMode="auto">
            <a:xfrm>
              <a:off x="3011" y="2778"/>
              <a:ext cx="38" cy="38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000C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90" name="Rectangle 50"/>
            <p:cNvSpPr>
              <a:spLocks noChangeArrowheads="1"/>
            </p:cNvSpPr>
            <p:nvPr/>
          </p:nvSpPr>
          <p:spPr bwMode="auto">
            <a:xfrm>
              <a:off x="2974" y="2749"/>
              <a:ext cx="157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 b="1">
                  <a:solidFill>
                    <a:srgbClr val="000000"/>
                  </a:solidFill>
                  <a:latin typeface="CG Times" charset="0"/>
                </a:rPr>
                <a:t>A</a:t>
              </a:r>
              <a:endParaRPr lang="en-US"/>
            </a:p>
          </p:txBody>
        </p:sp>
        <p:sp>
          <p:nvSpPr>
            <p:cNvPr id="6191" name="Rectangle 51"/>
            <p:cNvSpPr>
              <a:spLocks noChangeArrowheads="1"/>
            </p:cNvSpPr>
            <p:nvPr/>
          </p:nvSpPr>
          <p:spPr bwMode="auto">
            <a:xfrm>
              <a:off x="3086" y="2823"/>
              <a:ext cx="112" cy="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</a:rPr>
                <a:t>3</a:t>
              </a:r>
              <a:endParaRPr lang="en-US"/>
            </a:p>
          </p:txBody>
        </p:sp>
        <p:sp>
          <p:nvSpPr>
            <p:cNvPr id="6192" name="Oval 52"/>
            <p:cNvSpPr>
              <a:spLocks noChangeArrowheads="1"/>
            </p:cNvSpPr>
            <p:nvPr/>
          </p:nvSpPr>
          <p:spPr bwMode="auto">
            <a:xfrm>
              <a:off x="3049" y="2382"/>
              <a:ext cx="37" cy="38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000C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93" name="Rectangle 53"/>
            <p:cNvSpPr>
              <a:spLocks noChangeArrowheads="1"/>
            </p:cNvSpPr>
            <p:nvPr/>
          </p:nvSpPr>
          <p:spPr bwMode="auto">
            <a:xfrm>
              <a:off x="3049" y="2226"/>
              <a:ext cx="157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 b="1">
                  <a:solidFill>
                    <a:srgbClr val="000000"/>
                  </a:solidFill>
                  <a:latin typeface="CG Times" charset="0"/>
                </a:rPr>
                <a:t>A</a:t>
              </a:r>
              <a:endParaRPr lang="en-US"/>
            </a:p>
          </p:txBody>
        </p:sp>
        <p:sp>
          <p:nvSpPr>
            <p:cNvPr id="6194" name="Rectangle 54"/>
            <p:cNvSpPr>
              <a:spLocks noChangeArrowheads="1"/>
            </p:cNvSpPr>
            <p:nvPr/>
          </p:nvSpPr>
          <p:spPr bwMode="auto">
            <a:xfrm>
              <a:off x="3161" y="2300"/>
              <a:ext cx="112" cy="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</a:rPr>
                <a:t>4</a:t>
              </a:r>
              <a:endParaRPr lang="en-US"/>
            </a:p>
          </p:txBody>
        </p:sp>
        <p:sp>
          <p:nvSpPr>
            <p:cNvPr id="6195" name="Oval 55"/>
            <p:cNvSpPr>
              <a:spLocks noChangeArrowheads="1"/>
            </p:cNvSpPr>
            <p:nvPr/>
          </p:nvSpPr>
          <p:spPr bwMode="auto">
            <a:xfrm>
              <a:off x="2832" y="2084"/>
              <a:ext cx="37" cy="37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000C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96" name="Rectangle 56"/>
            <p:cNvSpPr>
              <a:spLocks noChangeArrowheads="1"/>
            </p:cNvSpPr>
            <p:nvPr/>
          </p:nvSpPr>
          <p:spPr bwMode="auto">
            <a:xfrm>
              <a:off x="2809" y="1942"/>
              <a:ext cx="157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 b="1">
                  <a:solidFill>
                    <a:srgbClr val="000000"/>
                  </a:solidFill>
                  <a:latin typeface="CG Times" charset="0"/>
                </a:rPr>
                <a:t>A</a:t>
              </a:r>
              <a:endParaRPr lang="en-US"/>
            </a:p>
          </p:txBody>
        </p:sp>
        <p:sp>
          <p:nvSpPr>
            <p:cNvPr id="6197" name="Rectangle 57"/>
            <p:cNvSpPr>
              <a:spLocks noChangeArrowheads="1"/>
            </p:cNvSpPr>
            <p:nvPr/>
          </p:nvSpPr>
          <p:spPr bwMode="auto">
            <a:xfrm>
              <a:off x="2922" y="2016"/>
              <a:ext cx="112" cy="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</a:rPr>
                <a:t>5</a:t>
              </a:r>
              <a:endParaRPr lang="en-US"/>
            </a:p>
          </p:txBody>
        </p:sp>
        <p:sp>
          <p:nvSpPr>
            <p:cNvPr id="6198" name="Oval 58"/>
            <p:cNvSpPr>
              <a:spLocks noChangeArrowheads="1"/>
            </p:cNvSpPr>
            <p:nvPr/>
          </p:nvSpPr>
          <p:spPr bwMode="auto">
            <a:xfrm>
              <a:off x="2233" y="2181"/>
              <a:ext cx="37" cy="37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000C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99" name="Rectangle 59"/>
            <p:cNvSpPr>
              <a:spLocks noChangeArrowheads="1"/>
            </p:cNvSpPr>
            <p:nvPr/>
          </p:nvSpPr>
          <p:spPr bwMode="auto">
            <a:xfrm>
              <a:off x="2196" y="2001"/>
              <a:ext cx="157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 b="1">
                  <a:solidFill>
                    <a:srgbClr val="000000"/>
                  </a:solidFill>
                  <a:latin typeface="CG Times" charset="0"/>
                </a:rPr>
                <a:t>A</a:t>
              </a:r>
              <a:endParaRPr lang="en-US"/>
            </a:p>
          </p:txBody>
        </p:sp>
        <p:sp>
          <p:nvSpPr>
            <p:cNvPr id="6200" name="Rectangle 60"/>
            <p:cNvSpPr>
              <a:spLocks noChangeArrowheads="1"/>
            </p:cNvSpPr>
            <p:nvPr/>
          </p:nvSpPr>
          <p:spPr bwMode="auto">
            <a:xfrm>
              <a:off x="2308" y="2076"/>
              <a:ext cx="120" cy="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</a:rPr>
                <a:t>n</a:t>
              </a:r>
              <a:endParaRPr lang="en-US"/>
            </a:p>
          </p:txBody>
        </p:sp>
        <p:sp>
          <p:nvSpPr>
            <p:cNvPr id="6201" name="Oval 61"/>
            <p:cNvSpPr>
              <a:spLocks noChangeArrowheads="1"/>
            </p:cNvSpPr>
            <p:nvPr/>
          </p:nvSpPr>
          <p:spPr bwMode="auto">
            <a:xfrm>
              <a:off x="3550" y="1688"/>
              <a:ext cx="38" cy="37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000C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02" name="Oval 62"/>
            <p:cNvSpPr>
              <a:spLocks noChangeArrowheads="1"/>
            </p:cNvSpPr>
            <p:nvPr/>
          </p:nvSpPr>
          <p:spPr bwMode="auto">
            <a:xfrm>
              <a:off x="3865" y="1635"/>
              <a:ext cx="37" cy="38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000C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03" name="Rectangle 63"/>
            <p:cNvSpPr>
              <a:spLocks noChangeArrowheads="1"/>
            </p:cNvSpPr>
            <p:nvPr/>
          </p:nvSpPr>
          <p:spPr bwMode="auto">
            <a:xfrm>
              <a:off x="3947" y="1449"/>
              <a:ext cx="322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 b="1">
                  <a:solidFill>
                    <a:srgbClr val="000000"/>
                  </a:solidFill>
                  <a:latin typeface="CG Times" charset="0"/>
                </a:rPr>
                <a:t>. . . .</a:t>
              </a:r>
              <a:endParaRPr lang="en-US"/>
            </a:p>
          </p:txBody>
        </p:sp>
        <p:sp>
          <p:nvSpPr>
            <p:cNvPr id="6204" name="Oval 64"/>
            <p:cNvSpPr>
              <a:spLocks noChangeArrowheads="1"/>
            </p:cNvSpPr>
            <p:nvPr/>
          </p:nvSpPr>
          <p:spPr bwMode="auto">
            <a:xfrm>
              <a:off x="3865" y="1635"/>
              <a:ext cx="37" cy="38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000C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8" dur="5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3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autoUpdateAnimBg="0"/>
      <p:bldP spid="16391" grpId="0" autoUpdateAnimBg="0"/>
      <p:bldP spid="16392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37" name="Text Box 77"/>
          <p:cNvSpPr txBox="1">
            <a:spLocks noChangeArrowheads="1"/>
          </p:cNvSpPr>
          <p:nvPr/>
        </p:nvSpPr>
        <p:spPr bwMode="auto">
          <a:xfrm>
            <a:off x="228600" y="609600"/>
            <a:ext cx="8699500" cy="1298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sr-Cyrl-CS" b="1">
                <a:solidFill>
                  <a:srgbClr val="006666"/>
                </a:solidFill>
              </a:rPr>
              <a:t>ТЕОРЕМА 3 </a:t>
            </a:r>
          </a:p>
          <a:p>
            <a:pPr algn="ctr">
              <a:lnSpc>
                <a:spcPct val="90000"/>
              </a:lnSpc>
            </a:pPr>
            <a:r>
              <a:rPr lang="sr-Cyrl-CS">
                <a:solidFill>
                  <a:srgbClr val="006666"/>
                </a:solidFill>
              </a:rPr>
              <a:t> Коефицијент сличности </a:t>
            </a:r>
            <a:r>
              <a:rPr lang="en-US">
                <a:solidFill>
                  <a:srgbClr val="006666"/>
                </a:solidFill>
              </a:rPr>
              <a:t>k </a:t>
            </a:r>
            <a:r>
              <a:rPr lang="sr-Cyrl-CS">
                <a:solidFill>
                  <a:srgbClr val="006666"/>
                </a:solidFill>
              </a:rPr>
              <a:t>основе пирамиде и њеног паралелног пресека једнак је односу висине пирамиде и растојања врха од равни пресека, а однос њихових површина једнак је</a:t>
            </a:r>
            <a:r>
              <a:rPr lang="en-US">
                <a:solidFill>
                  <a:srgbClr val="006666"/>
                </a:solidFill>
              </a:rPr>
              <a:t> k</a:t>
            </a:r>
            <a:r>
              <a:rPr lang="en-US" baseline="30000">
                <a:solidFill>
                  <a:srgbClr val="006666"/>
                </a:solidFill>
              </a:rPr>
              <a:t>2</a:t>
            </a:r>
            <a:r>
              <a:rPr lang="en-US">
                <a:solidFill>
                  <a:srgbClr val="006666"/>
                </a:solidFill>
              </a:rPr>
              <a:t>.</a:t>
            </a:r>
            <a:endParaRPr lang="en-US"/>
          </a:p>
        </p:txBody>
      </p:sp>
      <p:sp>
        <p:nvSpPr>
          <p:cNvPr id="15439" name="Text Box 79"/>
          <p:cNvSpPr txBox="1">
            <a:spLocks noChangeArrowheads="1"/>
          </p:cNvSpPr>
          <p:nvPr/>
        </p:nvSpPr>
        <p:spPr bwMode="auto">
          <a:xfrm>
            <a:off x="6275388" y="2154238"/>
            <a:ext cx="2519362" cy="464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sr-Cyrl-CS"/>
              <a:t>Доказ се базира на Талесовој теореми примењеној на бочним странама пирамиде, као и на сличности троуглова </a:t>
            </a:r>
            <a:r>
              <a:rPr lang="en-US"/>
              <a:t>VSB</a:t>
            </a:r>
            <a:r>
              <a:rPr lang="en-US" baseline="-25000"/>
              <a:t>i</a:t>
            </a:r>
            <a:r>
              <a:rPr lang="sr-Cyrl-CS"/>
              <a:t> и </a:t>
            </a:r>
            <a:r>
              <a:rPr lang="en-US"/>
              <a:t>VOA</a:t>
            </a:r>
            <a:r>
              <a:rPr lang="en-US" baseline="-25000"/>
              <a:t>i</a:t>
            </a:r>
            <a:r>
              <a:rPr lang="sr-Cyrl-CS"/>
              <a:t>, са истим коефицијентом сличности </a:t>
            </a:r>
            <a:r>
              <a:rPr lang="en-US">
                <a:solidFill>
                  <a:srgbClr val="FF0000"/>
                </a:solidFill>
              </a:rPr>
              <a:t>k=VS:VO=</a:t>
            </a:r>
          </a:p>
          <a:p>
            <a:pPr algn="ctr">
              <a:lnSpc>
                <a:spcPct val="90000"/>
              </a:lnSpc>
            </a:pPr>
            <a:r>
              <a:rPr lang="en-US">
                <a:solidFill>
                  <a:srgbClr val="FF0000"/>
                </a:solidFill>
              </a:rPr>
              <a:t>   =x</a:t>
            </a:r>
            <a:r>
              <a:rPr lang="en-US">
                <a:solidFill>
                  <a:srgbClr val="FF0000"/>
                </a:solidFill>
                <a:sym typeface="Wingdings" pitchFamily="2" charset="2"/>
              </a:rPr>
              <a:t>:(x+H</a:t>
            </a:r>
            <a:r>
              <a:rPr lang="sr-Cyrl-CS">
                <a:solidFill>
                  <a:srgbClr val="FF0000"/>
                </a:solidFill>
              </a:rPr>
              <a:t>)</a:t>
            </a:r>
          </a:p>
          <a:p>
            <a:pPr algn="ctr">
              <a:lnSpc>
                <a:spcPct val="90000"/>
              </a:lnSpc>
            </a:pPr>
            <a:r>
              <a:rPr lang="sr-Cyrl-CS"/>
              <a:t>и на претходној теореми.</a:t>
            </a:r>
            <a:endParaRPr lang="en-US"/>
          </a:p>
        </p:txBody>
      </p:sp>
      <p:grpSp>
        <p:nvGrpSpPr>
          <p:cNvPr id="2" name="Group 81"/>
          <p:cNvGrpSpPr>
            <a:grpSpLocks noChangeAspect="1"/>
          </p:cNvGrpSpPr>
          <p:nvPr/>
        </p:nvGrpSpPr>
        <p:grpSpPr bwMode="auto">
          <a:xfrm>
            <a:off x="0" y="2159000"/>
            <a:ext cx="6096000" cy="4508500"/>
            <a:chOff x="0" y="1360"/>
            <a:chExt cx="3840" cy="2840"/>
          </a:xfrm>
        </p:grpSpPr>
        <p:sp>
          <p:nvSpPr>
            <p:cNvPr id="7173" name="AutoShape 80"/>
            <p:cNvSpPr>
              <a:spLocks noChangeAspect="1" noChangeArrowheads="1" noTextEdit="1"/>
            </p:cNvSpPr>
            <p:nvPr/>
          </p:nvSpPr>
          <p:spPr bwMode="auto">
            <a:xfrm>
              <a:off x="0" y="1360"/>
              <a:ext cx="3840" cy="2840"/>
            </a:xfrm>
            <a:prstGeom prst="rect">
              <a:avLst/>
            </a:prstGeom>
            <a:solidFill>
              <a:srgbClr val="E9FFF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74" name="Freeform 82"/>
            <p:cNvSpPr>
              <a:spLocks/>
            </p:cNvSpPr>
            <p:nvPr/>
          </p:nvSpPr>
          <p:spPr bwMode="auto">
            <a:xfrm>
              <a:off x="1916" y="1597"/>
              <a:ext cx="609" cy="2188"/>
            </a:xfrm>
            <a:custGeom>
              <a:avLst/>
              <a:gdLst>
                <a:gd name="T0" fmla="*/ 609 w 609"/>
                <a:gd name="T1" fmla="*/ 2188 h 2188"/>
                <a:gd name="T2" fmla="*/ 0 w 609"/>
                <a:gd name="T3" fmla="*/ 1735 h 2188"/>
                <a:gd name="T4" fmla="*/ 0 w 609"/>
                <a:gd name="T5" fmla="*/ 0 h 2188"/>
                <a:gd name="T6" fmla="*/ 609 w 609"/>
                <a:gd name="T7" fmla="*/ 2188 h 21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09"/>
                <a:gd name="T13" fmla="*/ 0 h 2188"/>
                <a:gd name="T14" fmla="*/ 609 w 609"/>
                <a:gd name="T15" fmla="*/ 2188 h 21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09" h="2188">
                  <a:moveTo>
                    <a:pt x="609" y="2188"/>
                  </a:moveTo>
                  <a:lnTo>
                    <a:pt x="0" y="1735"/>
                  </a:lnTo>
                  <a:lnTo>
                    <a:pt x="0" y="0"/>
                  </a:lnTo>
                  <a:lnTo>
                    <a:pt x="609" y="2188"/>
                  </a:lnTo>
                  <a:close/>
                </a:path>
              </a:pathLst>
            </a:custGeom>
            <a:solidFill>
              <a:srgbClr val="FDA1A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75" name="Freeform 83"/>
            <p:cNvSpPr>
              <a:spLocks/>
            </p:cNvSpPr>
            <p:nvPr/>
          </p:nvSpPr>
          <p:spPr bwMode="auto">
            <a:xfrm>
              <a:off x="2265" y="2858"/>
              <a:ext cx="617" cy="927"/>
            </a:xfrm>
            <a:custGeom>
              <a:avLst/>
              <a:gdLst>
                <a:gd name="T0" fmla="*/ 617 w 617"/>
                <a:gd name="T1" fmla="*/ 304 h 927"/>
                <a:gd name="T2" fmla="*/ 260 w 617"/>
                <a:gd name="T3" fmla="*/ 927 h 927"/>
                <a:gd name="T4" fmla="*/ 0 w 617"/>
                <a:gd name="T5" fmla="*/ 0 h 927"/>
                <a:gd name="T6" fmla="*/ 617 w 617"/>
                <a:gd name="T7" fmla="*/ 304 h 92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17"/>
                <a:gd name="T13" fmla="*/ 0 h 927"/>
                <a:gd name="T14" fmla="*/ 617 w 617"/>
                <a:gd name="T15" fmla="*/ 927 h 92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17" h="927">
                  <a:moveTo>
                    <a:pt x="617" y="304"/>
                  </a:moveTo>
                  <a:lnTo>
                    <a:pt x="260" y="927"/>
                  </a:lnTo>
                  <a:lnTo>
                    <a:pt x="0" y="0"/>
                  </a:lnTo>
                  <a:lnTo>
                    <a:pt x="617" y="304"/>
                  </a:lnTo>
                  <a:close/>
                </a:path>
              </a:pathLst>
            </a:custGeom>
            <a:solidFill>
              <a:srgbClr val="A1FDF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76" name="Freeform 84"/>
            <p:cNvSpPr>
              <a:spLocks/>
            </p:cNvSpPr>
            <p:nvPr/>
          </p:nvSpPr>
          <p:spPr bwMode="auto">
            <a:xfrm>
              <a:off x="943" y="2806"/>
              <a:ext cx="1582" cy="1172"/>
            </a:xfrm>
            <a:custGeom>
              <a:avLst/>
              <a:gdLst>
                <a:gd name="T0" fmla="*/ 505 w 1582"/>
                <a:gd name="T1" fmla="*/ 30 h 1172"/>
                <a:gd name="T2" fmla="*/ 15 w 1582"/>
                <a:gd name="T3" fmla="*/ 460 h 1172"/>
                <a:gd name="T4" fmla="*/ 0 w 1582"/>
                <a:gd name="T5" fmla="*/ 868 h 1172"/>
                <a:gd name="T6" fmla="*/ 557 w 1582"/>
                <a:gd name="T7" fmla="*/ 1172 h 1172"/>
                <a:gd name="T8" fmla="*/ 1582 w 1582"/>
                <a:gd name="T9" fmla="*/ 979 h 1172"/>
                <a:gd name="T10" fmla="*/ 973 w 1582"/>
                <a:gd name="T11" fmla="*/ 526 h 1172"/>
                <a:gd name="T12" fmla="*/ 973 w 1582"/>
                <a:gd name="T13" fmla="*/ 0 h 1172"/>
                <a:gd name="T14" fmla="*/ 505 w 1582"/>
                <a:gd name="T15" fmla="*/ 30 h 117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582"/>
                <a:gd name="T25" fmla="*/ 0 h 1172"/>
                <a:gd name="T26" fmla="*/ 1582 w 1582"/>
                <a:gd name="T27" fmla="*/ 1172 h 117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582" h="1172">
                  <a:moveTo>
                    <a:pt x="505" y="30"/>
                  </a:moveTo>
                  <a:lnTo>
                    <a:pt x="15" y="460"/>
                  </a:lnTo>
                  <a:lnTo>
                    <a:pt x="0" y="868"/>
                  </a:lnTo>
                  <a:lnTo>
                    <a:pt x="557" y="1172"/>
                  </a:lnTo>
                  <a:lnTo>
                    <a:pt x="1582" y="979"/>
                  </a:lnTo>
                  <a:lnTo>
                    <a:pt x="973" y="526"/>
                  </a:lnTo>
                  <a:lnTo>
                    <a:pt x="973" y="0"/>
                  </a:lnTo>
                  <a:lnTo>
                    <a:pt x="505" y="30"/>
                  </a:lnTo>
                  <a:close/>
                </a:path>
              </a:pathLst>
            </a:custGeom>
            <a:solidFill>
              <a:srgbClr val="A1FDF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77" name="Freeform 85"/>
            <p:cNvSpPr>
              <a:spLocks/>
            </p:cNvSpPr>
            <p:nvPr/>
          </p:nvSpPr>
          <p:spPr bwMode="auto">
            <a:xfrm>
              <a:off x="2057" y="2102"/>
              <a:ext cx="246" cy="370"/>
            </a:xfrm>
            <a:custGeom>
              <a:avLst/>
              <a:gdLst>
                <a:gd name="T0" fmla="*/ 246 w 246"/>
                <a:gd name="T1" fmla="*/ 126 h 370"/>
                <a:gd name="T2" fmla="*/ 104 w 246"/>
                <a:gd name="T3" fmla="*/ 370 h 370"/>
                <a:gd name="T4" fmla="*/ 0 w 246"/>
                <a:gd name="T5" fmla="*/ 0 h 370"/>
                <a:gd name="T6" fmla="*/ 246 w 246"/>
                <a:gd name="T7" fmla="*/ 126 h 37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46"/>
                <a:gd name="T13" fmla="*/ 0 h 370"/>
                <a:gd name="T14" fmla="*/ 246 w 246"/>
                <a:gd name="T15" fmla="*/ 370 h 37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46" h="370">
                  <a:moveTo>
                    <a:pt x="246" y="126"/>
                  </a:moveTo>
                  <a:lnTo>
                    <a:pt x="104" y="370"/>
                  </a:lnTo>
                  <a:lnTo>
                    <a:pt x="0" y="0"/>
                  </a:lnTo>
                  <a:lnTo>
                    <a:pt x="246" y="126"/>
                  </a:lnTo>
                  <a:close/>
                </a:path>
              </a:pathLst>
            </a:custGeom>
            <a:solidFill>
              <a:srgbClr val="FDFDA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78" name="Freeform 86"/>
            <p:cNvSpPr>
              <a:spLocks/>
            </p:cNvSpPr>
            <p:nvPr/>
          </p:nvSpPr>
          <p:spPr bwMode="auto">
            <a:xfrm>
              <a:off x="1530" y="2079"/>
              <a:ext cx="386" cy="475"/>
            </a:xfrm>
            <a:custGeom>
              <a:avLst/>
              <a:gdLst>
                <a:gd name="T0" fmla="*/ 386 w 386"/>
                <a:gd name="T1" fmla="*/ 438 h 475"/>
                <a:gd name="T2" fmla="*/ 223 w 386"/>
                <a:gd name="T3" fmla="*/ 475 h 475"/>
                <a:gd name="T4" fmla="*/ 0 w 386"/>
                <a:gd name="T5" fmla="*/ 349 h 475"/>
                <a:gd name="T6" fmla="*/ 0 w 386"/>
                <a:gd name="T7" fmla="*/ 186 h 475"/>
                <a:gd name="T8" fmla="*/ 201 w 386"/>
                <a:gd name="T9" fmla="*/ 15 h 475"/>
                <a:gd name="T10" fmla="*/ 386 w 386"/>
                <a:gd name="T11" fmla="*/ 0 h 475"/>
                <a:gd name="T12" fmla="*/ 386 w 386"/>
                <a:gd name="T13" fmla="*/ 438 h 47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86"/>
                <a:gd name="T22" fmla="*/ 0 h 475"/>
                <a:gd name="T23" fmla="*/ 386 w 386"/>
                <a:gd name="T24" fmla="*/ 475 h 47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86" h="475">
                  <a:moveTo>
                    <a:pt x="386" y="438"/>
                  </a:moveTo>
                  <a:lnTo>
                    <a:pt x="223" y="475"/>
                  </a:lnTo>
                  <a:lnTo>
                    <a:pt x="0" y="349"/>
                  </a:lnTo>
                  <a:lnTo>
                    <a:pt x="0" y="186"/>
                  </a:lnTo>
                  <a:lnTo>
                    <a:pt x="201" y="15"/>
                  </a:lnTo>
                  <a:lnTo>
                    <a:pt x="386" y="0"/>
                  </a:lnTo>
                  <a:lnTo>
                    <a:pt x="386" y="438"/>
                  </a:lnTo>
                  <a:close/>
                </a:path>
              </a:pathLst>
            </a:custGeom>
            <a:solidFill>
              <a:srgbClr val="FDFDA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79" name="Line 87"/>
            <p:cNvSpPr>
              <a:spLocks noChangeShapeType="1"/>
            </p:cNvSpPr>
            <p:nvPr/>
          </p:nvSpPr>
          <p:spPr bwMode="auto">
            <a:xfrm flipV="1">
              <a:off x="958" y="2836"/>
              <a:ext cx="490" cy="430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0" name="Line 88"/>
            <p:cNvSpPr>
              <a:spLocks noChangeShapeType="1"/>
            </p:cNvSpPr>
            <p:nvPr/>
          </p:nvSpPr>
          <p:spPr bwMode="auto">
            <a:xfrm flipV="1">
              <a:off x="1448" y="2791"/>
              <a:ext cx="684" cy="45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1" name="Line 89"/>
            <p:cNvSpPr>
              <a:spLocks noChangeShapeType="1"/>
            </p:cNvSpPr>
            <p:nvPr/>
          </p:nvSpPr>
          <p:spPr bwMode="auto">
            <a:xfrm>
              <a:off x="2132" y="2791"/>
              <a:ext cx="750" cy="371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2" name="Line 90"/>
            <p:cNvSpPr>
              <a:spLocks noChangeShapeType="1"/>
            </p:cNvSpPr>
            <p:nvPr/>
          </p:nvSpPr>
          <p:spPr bwMode="auto">
            <a:xfrm flipV="1">
              <a:off x="1530" y="2094"/>
              <a:ext cx="201" cy="171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3" name="Line 91"/>
            <p:cNvSpPr>
              <a:spLocks noChangeShapeType="1"/>
            </p:cNvSpPr>
            <p:nvPr/>
          </p:nvSpPr>
          <p:spPr bwMode="auto">
            <a:xfrm flipV="1">
              <a:off x="1731" y="2072"/>
              <a:ext cx="274" cy="22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4" name="Rectangle 92"/>
            <p:cNvSpPr>
              <a:spLocks noChangeArrowheads="1"/>
            </p:cNvSpPr>
            <p:nvPr/>
          </p:nvSpPr>
          <p:spPr bwMode="auto">
            <a:xfrm>
              <a:off x="1827" y="2072"/>
              <a:ext cx="149" cy="2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 b="1">
                  <a:solidFill>
                    <a:srgbClr val="000000"/>
                  </a:solidFill>
                  <a:latin typeface="CG Times" charset="0"/>
                </a:rPr>
                <a:t>x</a:t>
              </a:r>
              <a:endParaRPr lang="en-US"/>
            </a:p>
          </p:txBody>
        </p:sp>
        <p:sp>
          <p:nvSpPr>
            <p:cNvPr id="7185" name="Line 93"/>
            <p:cNvSpPr>
              <a:spLocks noChangeShapeType="1"/>
            </p:cNvSpPr>
            <p:nvPr/>
          </p:nvSpPr>
          <p:spPr bwMode="auto">
            <a:xfrm>
              <a:off x="2005" y="2072"/>
              <a:ext cx="298" cy="156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6" name="Line 94"/>
            <p:cNvSpPr>
              <a:spLocks noChangeShapeType="1"/>
            </p:cNvSpPr>
            <p:nvPr/>
          </p:nvSpPr>
          <p:spPr bwMode="auto">
            <a:xfrm>
              <a:off x="1916" y="1597"/>
              <a:ext cx="216" cy="1194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7" name="Line 95"/>
            <p:cNvSpPr>
              <a:spLocks noChangeShapeType="1"/>
            </p:cNvSpPr>
            <p:nvPr/>
          </p:nvSpPr>
          <p:spPr bwMode="auto">
            <a:xfrm flipH="1">
              <a:off x="1448" y="1597"/>
              <a:ext cx="468" cy="1239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8" name="Line 96"/>
            <p:cNvSpPr>
              <a:spLocks noChangeShapeType="1"/>
            </p:cNvSpPr>
            <p:nvPr/>
          </p:nvSpPr>
          <p:spPr bwMode="auto">
            <a:xfrm flipH="1">
              <a:off x="37" y="2739"/>
              <a:ext cx="565" cy="1350"/>
            </a:xfrm>
            <a:prstGeom prst="line">
              <a:avLst/>
            </a:prstGeom>
            <a:noFill/>
            <a:ln w="0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9" name="Line 97"/>
            <p:cNvSpPr>
              <a:spLocks noChangeShapeType="1"/>
            </p:cNvSpPr>
            <p:nvPr/>
          </p:nvSpPr>
          <p:spPr bwMode="auto">
            <a:xfrm>
              <a:off x="37" y="4089"/>
              <a:ext cx="3194" cy="1"/>
            </a:xfrm>
            <a:prstGeom prst="line">
              <a:avLst/>
            </a:prstGeom>
            <a:noFill/>
            <a:ln w="0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0" name="Line 98"/>
            <p:cNvSpPr>
              <a:spLocks noChangeShapeType="1"/>
            </p:cNvSpPr>
            <p:nvPr/>
          </p:nvSpPr>
          <p:spPr bwMode="auto">
            <a:xfrm>
              <a:off x="602" y="2739"/>
              <a:ext cx="3193" cy="1"/>
            </a:xfrm>
            <a:prstGeom prst="line">
              <a:avLst/>
            </a:prstGeom>
            <a:noFill/>
            <a:ln w="0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1" name="Line 99"/>
            <p:cNvSpPr>
              <a:spLocks noChangeShapeType="1"/>
            </p:cNvSpPr>
            <p:nvPr/>
          </p:nvSpPr>
          <p:spPr bwMode="auto">
            <a:xfrm flipH="1">
              <a:off x="3231" y="2739"/>
              <a:ext cx="564" cy="1350"/>
            </a:xfrm>
            <a:prstGeom prst="line">
              <a:avLst/>
            </a:prstGeom>
            <a:noFill/>
            <a:ln w="0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2" name="Line 100"/>
            <p:cNvSpPr>
              <a:spLocks noChangeShapeType="1"/>
            </p:cNvSpPr>
            <p:nvPr/>
          </p:nvSpPr>
          <p:spPr bwMode="auto">
            <a:xfrm flipH="1">
              <a:off x="943" y="3266"/>
              <a:ext cx="15" cy="408"/>
            </a:xfrm>
            <a:prstGeom prst="line">
              <a:avLst/>
            </a:prstGeom>
            <a:noFill/>
            <a:ln w="23813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3" name="Line 101"/>
            <p:cNvSpPr>
              <a:spLocks noChangeShapeType="1"/>
            </p:cNvSpPr>
            <p:nvPr/>
          </p:nvSpPr>
          <p:spPr bwMode="auto">
            <a:xfrm>
              <a:off x="943" y="3674"/>
              <a:ext cx="557" cy="304"/>
            </a:xfrm>
            <a:prstGeom prst="line">
              <a:avLst/>
            </a:prstGeom>
            <a:noFill/>
            <a:ln w="23813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4" name="Line 102"/>
            <p:cNvSpPr>
              <a:spLocks noChangeShapeType="1"/>
            </p:cNvSpPr>
            <p:nvPr/>
          </p:nvSpPr>
          <p:spPr bwMode="auto">
            <a:xfrm flipV="1">
              <a:off x="1500" y="3785"/>
              <a:ext cx="1025" cy="193"/>
            </a:xfrm>
            <a:prstGeom prst="line">
              <a:avLst/>
            </a:prstGeom>
            <a:noFill/>
            <a:ln w="23813">
              <a:solidFill>
                <a:srgbClr val="C1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5" name="Line 103"/>
            <p:cNvSpPr>
              <a:spLocks noChangeShapeType="1"/>
            </p:cNvSpPr>
            <p:nvPr/>
          </p:nvSpPr>
          <p:spPr bwMode="auto">
            <a:xfrm flipV="1">
              <a:off x="2525" y="3162"/>
              <a:ext cx="357" cy="623"/>
            </a:xfrm>
            <a:prstGeom prst="line">
              <a:avLst/>
            </a:prstGeom>
            <a:noFill/>
            <a:ln w="23813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6" name="Line 104"/>
            <p:cNvSpPr>
              <a:spLocks noChangeShapeType="1"/>
            </p:cNvSpPr>
            <p:nvPr/>
          </p:nvSpPr>
          <p:spPr bwMode="auto">
            <a:xfrm>
              <a:off x="1530" y="2265"/>
              <a:ext cx="1" cy="163"/>
            </a:xfrm>
            <a:prstGeom prst="line">
              <a:avLst/>
            </a:prstGeom>
            <a:noFill/>
            <a:ln w="23813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7" name="Line 105"/>
            <p:cNvSpPr>
              <a:spLocks noChangeShapeType="1"/>
            </p:cNvSpPr>
            <p:nvPr/>
          </p:nvSpPr>
          <p:spPr bwMode="auto">
            <a:xfrm>
              <a:off x="1530" y="2428"/>
              <a:ext cx="223" cy="126"/>
            </a:xfrm>
            <a:prstGeom prst="line">
              <a:avLst/>
            </a:prstGeom>
            <a:noFill/>
            <a:ln w="23813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8" name="Line 106"/>
            <p:cNvSpPr>
              <a:spLocks noChangeShapeType="1"/>
            </p:cNvSpPr>
            <p:nvPr/>
          </p:nvSpPr>
          <p:spPr bwMode="auto">
            <a:xfrm flipV="1">
              <a:off x="1753" y="2472"/>
              <a:ext cx="408" cy="82"/>
            </a:xfrm>
            <a:prstGeom prst="line">
              <a:avLst/>
            </a:prstGeom>
            <a:noFill/>
            <a:ln w="23813">
              <a:solidFill>
                <a:srgbClr val="C1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9" name="Line 107"/>
            <p:cNvSpPr>
              <a:spLocks noChangeShapeType="1"/>
            </p:cNvSpPr>
            <p:nvPr/>
          </p:nvSpPr>
          <p:spPr bwMode="auto">
            <a:xfrm flipV="1">
              <a:off x="2161" y="2228"/>
              <a:ext cx="142" cy="244"/>
            </a:xfrm>
            <a:prstGeom prst="line">
              <a:avLst/>
            </a:prstGeom>
            <a:noFill/>
            <a:ln w="23813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0" name="Line 108"/>
            <p:cNvSpPr>
              <a:spLocks noChangeShapeType="1"/>
            </p:cNvSpPr>
            <p:nvPr/>
          </p:nvSpPr>
          <p:spPr bwMode="auto">
            <a:xfrm>
              <a:off x="1916" y="1597"/>
              <a:ext cx="966" cy="1565"/>
            </a:xfrm>
            <a:prstGeom prst="line">
              <a:avLst/>
            </a:prstGeom>
            <a:noFill/>
            <a:ln w="23813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1" name="Line 109"/>
            <p:cNvSpPr>
              <a:spLocks noChangeShapeType="1"/>
            </p:cNvSpPr>
            <p:nvPr/>
          </p:nvSpPr>
          <p:spPr bwMode="auto">
            <a:xfrm>
              <a:off x="1916" y="1597"/>
              <a:ext cx="609" cy="2188"/>
            </a:xfrm>
            <a:prstGeom prst="line">
              <a:avLst/>
            </a:prstGeom>
            <a:noFill/>
            <a:ln w="23813">
              <a:solidFill>
                <a:srgbClr val="C1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2" name="Line 110"/>
            <p:cNvSpPr>
              <a:spLocks noChangeShapeType="1"/>
            </p:cNvSpPr>
            <p:nvPr/>
          </p:nvSpPr>
          <p:spPr bwMode="auto">
            <a:xfrm flipH="1">
              <a:off x="943" y="1597"/>
              <a:ext cx="973" cy="2077"/>
            </a:xfrm>
            <a:prstGeom prst="line">
              <a:avLst/>
            </a:prstGeom>
            <a:noFill/>
            <a:ln w="23813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3" name="Line 111"/>
            <p:cNvSpPr>
              <a:spLocks noChangeShapeType="1"/>
            </p:cNvSpPr>
            <p:nvPr/>
          </p:nvSpPr>
          <p:spPr bwMode="auto">
            <a:xfrm flipH="1">
              <a:off x="958" y="1597"/>
              <a:ext cx="958" cy="1669"/>
            </a:xfrm>
            <a:prstGeom prst="line">
              <a:avLst/>
            </a:prstGeom>
            <a:noFill/>
            <a:ln w="23813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4" name="Line 112"/>
            <p:cNvSpPr>
              <a:spLocks noChangeShapeType="1"/>
            </p:cNvSpPr>
            <p:nvPr/>
          </p:nvSpPr>
          <p:spPr bwMode="auto">
            <a:xfrm>
              <a:off x="1916" y="2294"/>
              <a:ext cx="245" cy="178"/>
            </a:xfrm>
            <a:prstGeom prst="line">
              <a:avLst/>
            </a:prstGeom>
            <a:noFill/>
            <a:ln w="23813">
              <a:solidFill>
                <a:srgbClr val="0000C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5" name="Line 113"/>
            <p:cNvSpPr>
              <a:spLocks noChangeShapeType="1"/>
            </p:cNvSpPr>
            <p:nvPr/>
          </p:nvSpPr>
          <p:spPr bwMode="auto">
            <a:xfrm>
              <a:off x="1916" y="3332"/>
              <a:ext cx="609" cy="453"/>
            </a:xfrm>
            <a:prstGeom prst="line">
              <a:avLst/>
            </a:prstGeom>
            <a:noFill/>
            <a:ln w="23813">
              <a:solidFill>
                <a:srgbClr val="0000C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6" name="Line 114"/>
            <p:cNvSpPr>
              <a:spLocks noChangeShapeType="1"/>
            </p:cNvSpPr>
            <p:nvPr/>
          </p:nvSpPr>
          <p:spPr bwMode="auto">
            <a:xfrm>
              <a:off x="1916" y="1597"/>
              <a:ext cx="1" cy="697"/>
            </a:xfrm>
            <a:prstGeom prst="line">
              <a:avLst/>
            </a:prstGeom>
            <a:noFill/>
            <a:ln w="23813">
              <a:solidFill>
                <a:srgbClr val="00C1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7" name="Line 115"/>
            <p:cNvSpPr>
              <a:spLocks noChangeShapeType="1"/>
            </p:cNvSpPr>
            <p:nvPr/>
          </p:nvSpPr>
          <p:spPr bwMode="auto">
            <a:xfrm>
              <a:off x="1916" y="2294"/>
              <a:ext cx="1" cy="1038"/>
            </a:xfrm>
            <a:prstGeom prst="line">
              <a:avLst/>
            </a:prstGeom>
            <a:noFill/>
            <a:ln w="23813">
              <a:solidFill>
                <a:srgbClr val="C100C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8" name="Rectangle 116"/>
            <p:cNvSpPr>
              <a:spLocks noChangeArrowheads="1"/>
            </p:cNvSpPr>
            <p:nvPr/>
          </p:nvSpPr>
          <p:spPr bwMode="auto">
            <a:xfrm>
              <a:off x="1775" y="2754"/>
              <a:ext cx="193" cy="2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 b="1">
                  <a:solidFill>
                    <a:srgbClr val="000000"/>
                  </a:solidFill>
                  <a:latin typeface="CG Times" charset="0"/>
                </a:rPr>
                <a:t>H</a:t>
              </a:r>
              <a:endParaRPr lang="en-US"/>
            </a:p>
          </p:txBody>
        </p:sp>
        <p:sp>
          <p:nvSpPr>
            <p:cNvPr id="7209" name="Line 117"/>
            <p:cNvSpPr>
              <a:spLocks noChangeShapeType="1"/>
            </p:cNvSpPr>
            <p:nvPr/>
          </p:nvSpPr>
          <p:spPr bwMode="auto">
            <a:xfrm flipH="1">
              <a:off x="1500" y="1597"/>
              <a:ext cx="416" cy="2381"/>
            </a:xfrm>
            <a:prstGeom prst="line">
              <a:avLst/>
            </a:prstGeom>
            <a:noFill/>
            <a:ln w="23813">
              <a:solidFill>
                <a:srgbClr val="C1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10" name="Oval 118"/>
            <p:cNvSpPr>
              <a:spLocks noChangeArrowheads="1"/>
            </p:cNvSpPr>
            <p:nvPr/>
          </p:nvSpPr>
          <p:spPr bwMode="auto">
            <a:xfrm>
              <a:off x="587" y="2724"/>
              <a:ext cx="37" cy="37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000C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11" name="Oval 119"/>
            <p:cNvSpPr>
              <a:spLocks noChangeArrowheads="1"/>
            </p:cNvSpPr>
            <p:nvPr/>
          </p:nvSpPr>
          <p:spPr bwMode="auto">
            <a:xfrm>
              <a:off x="22" y="4074"/>
              <a:ext cx="37" cy="37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000C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12" name="Oval 120"/>
            <p:cNvSpPr>
              <a:spLocks noChangeArrowheads="1"/>
            </p:cNvSpPr>
            <p:nvPr/>
          </p:nvSpPr>
          <p:spPr bwMode="auto">
            <a:xfrm>
              <a:off x="3216" y="4074"/>
              <a:ext cx="37" cy="37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13" name="Oval 121"/>
            <p:cNvSpPr>
              <a:spLocks noChangeArrowheads="1"/>
            </p:cNvSpPr>
            <p:nvPr/>
          </p:nvSpPr>
          <p:spPr bwMode="auto">
            <a:xfrm>
              <a:off x="3781" y="2724"/>
              <a:ext cx="37" cy="37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000C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14" name="Oval 122"/>
            <p:cNvSpPr>
              <a:spLocks noChangeArrowheads="1"/>
            </p:cNvSpPr>
            <p:nvPr/>
          </p:nvSpPr>
          <p:spPr bwMode="auto">
            <a:xfrm>
              <a:off x="943" y="3251"/>
              <a:ext cx="37" cy="37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15" name="Rectangle 123"/>
            <p:cNvSpPr>
              <a:spLocks noChangeArrowheads="1"/>
            </p:cNvSpPr>
            <p:nvPr/>
          </p:nvSpPr>
          <p:spPr bwMode="auto">
            <a:xfrm>
              <a:off x="661" y="3221"/>
              <a:ext cx="178" cy="2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 b="1">
                  <a:solidFill>
                    <a:srgbClr val="000000"/>
                  </a:solidFill>
                  <a:latin typeface="CG Times" charset="0"/>
                </a:rPr>
                <a:t>A</a:t>
              </a:r>
              <a:endParaRPr lang="en-US"/>
            </a:p>
          </p:txBody>
        </p:sp>
        <p:sp>
          <p:nvSpPr>
            <p:cNvPr id="7216" name="Rectangle 124"/>
            <p:cNvSpPr>
              <a:spLocks noChangeArrowheads="1"/>
            </p:cNvSpPr>
            <p:nvPr/>
          </p:nvSpPr>
          <p:spPr bwMode="auto">
            <a:xfrm>
              <a:off x="780" y="3303"/>
              <a:ext cx="245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</a:rPr>
                <a:t>n-1</a:t>
              </a:r>
              <a:endParaRPr lang="en-US"/>
            </a:p>
          </p:txBody>
        </p:sp>
        <p:sp>
          <p:nvSpPr>
            <p:cNvPr id="7217" name="Oval 125"/>
            <p:cNvSpPr>
              <a:spLocks noChangeArrowheads="1"/>
            </p:cNvSpPr>
            <p:nvPr/>
          </p:nvSpPr>
          <p:spPr bwMode="auto">
            <a:xfrm>
              <a:off x="928" y="3659"/>
              <a:ext cx="38" cy="37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18" name="Rectangle 126"/>
            <p:cNvSpPr>
              <a:spLocks noChangeArrowheads="1"/>
            </p:cNvSpPr>
            <p:nvPr/>
          </p:nvSpPr>
          <p:spPr bwMode="auto">
            <a:xfrm>
              <a:off x="832" y="3622"/>
              <a:ext cx="178" cy="2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 b="1">
                  <a:solidFill>
                    <a:srgbClr val="000000"/>
                  </a:solidFill>
                  <a:latin typeface="CG Times" charset="0"/>
                </a:rPr>
                <a:t>A</a:t>
              </a:r>
              <a:endParaRPr lang="en-US"/>
            </a:p>
          </p:txBody>
        </p:sp>
        <p:sp>
          <p:nvSpPr>
            <p:cNvPr id="7219" name="Rectangle 127"/>
            <p:cNvSpPr>
              <a:spLocks noChangeArrowheads="1"/>
            </p:cNvSpPr>
            <p:nvPr/>
          </p:nvSpPr>
          <p:spPr bwMode="auto">
            <a:xfrm>
              <a:off x="951" y="3703"/>
              <a:ext cx="134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</a:rPr>
                <a:t>n</a:t>
              </a:r>
              <a:endParaRPr lang="en-US"/>
            </a:p>
          </p:txBody>
        </p:sp>
        <p:sp>
          <p:nvSpPr>
            <p:cNvPr id="7220" name="Oval 128"/>
            <p:cNvSpPr>
              <a:spLocks noChangeArrowheads="1"/>
            </p:cNvSpPr>
            <p:nvPr/>
          </p:nvSpPr>
          <p:spPr bwMode="auto">
            <a:xfrm>
              <a:off x="1485" y="3963"/>
              <a:ext cx="38" cy="37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21" name="Rectangle 129"/>
            <p:cNvSpPr>
              <a:spLocks noChangeArrowheads="1"/>
            </p:cNvSpPr>
            <p:nvPr/>
          </p:nvSpPr>
          <p:spPr bwMode="auto">
            <a:xfrm>
              <a:off x="1508" y="3933"/>
              <a:ext cx="178" cy="2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 b="1">
                  <a:solidFill>
                    <a:srgbClr val="000000"/>
                  </a:solidFill>
                  <a:latin typeface="CG Times" charset="0"/>
                </a:rPr>
                <a:t>A</a:t>
              </a:r>
              <a:endParaRPr lang="en-US"/>
            </a:p>
          </p:txBody>
        </p:sp>
        <p:sp>
          <p:nvSpPr>
            <p:cNvPr id="7222" name="Rectangle 130"/>
            <p:cNvSpPr>
              <a:spLocks noChangeArrowheads="1"/>
            </p:cNvSpPr>
            <p:nvPr/>
          </p:nvSpPr>
          <p:spPr bwMode="auto">
            <a:xfrm>
              <a:off x="1627" y="4015"/>
              <a:ext cx="126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</a:rPr>
                <a:t>1</a:t>
              </a:r>
              <a:endParaRPr lang="en-US"/>
            </a:p>
          </p:txBody>
        </p:sp>
        <p:sp>
          <p:nvSpPr>
            <p:cNvPr id="7223" name="Oval 131"/>
            <p:cNvSpPr>
              <a:spLocks noChangeArrowheads="1"/>
            </p:cNvSpPr>
            <p:nvPr/>
          </p:nvSpPr>
          <p:spPr bwMode="auto">
            <a:xfrm>
              <a:off x="2510" y="3770"/>
              <a:ext cx="38" cy="37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24" name="Rectangle 132"/>
            <p:cNvSpPr>
              <a:spLocks noChangeArrowheads="1"/>
            </p:cNvSpPr>
            <p:nvPr/>
          </p:nvSpPr>
          <p:spPr bwMode="auto">
            <a:xfrm>
              <a:off x="2518" y="3718"/>
              <a:ext cx="178" cy="2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 b="1">
                  <a:solidFill>
                    <a:srgbClr val="000000"/>
                  </a:solidFill>
                  <a:latin typeface="CG Times" charset="0"/>
                </a:rPr>
                <a:t>A</a:t>
              </a:r>
              <a:endParaRPr lang="en-US"/>
            </a:p>
          </p:txBody>
        </p:sp>
        <p:sp>
          <p:nvSpPr>
            <p:cNvPr id="7225" name="Rectangle 133"/>
            <p:cNvSpPr>
              <a:spLocks noChangeArrowheads="1"/>
            </p:cNvSpPr>
            <p:nvPr/>
          </p:nvSpPr>
          <p:spPr bwMode="auto">
            <a:xfrm>
              <a:off x="2637" y="3800"/>
              <a:ext cx="126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</a:rPr>
                <a:t>2</a:t>
              </a:r>
              <a:endParaRPr lang="en-US"/>
            </a:p>
          </p:txBody>
        </p:sp>
        <p:sp>
          <p:nvSpPr>
            <p:cNvPr id="7226" name="Oval 134"/>
            <p:cNvSpPr>
              <a:spLocks noChangeArrowheads="1"/>
            </p:cNvSpPr>
            <p:nvPr/>
          </p:nvSpPr>
          <p:spPr bwMode="auto">
            <a:xfrm>
              <a:off x="2867" y="3147"/>
              <a:ext cx="37" cy="37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27" name="Rectangle 135"/>
            <p:cNvSpPr>
              <a:spLocks noChangeArrowheads="1"/>
            </p:cNvSpPr>
            <p:nvPr/>
          </p:nvSpPr>
          <p:spPr bwMode="auto">
            <a:xfrm>
              <a:off x="2926" y="3088"/>
              <a:ext cx="178" cy="2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 b="1">
                  <a:solidFill>
                    <a:srgbClr val="000000"/>
                  </a:solidFill>
                  <a:latin typeface="CG Times" charset="0"/>
                </a:rPr>
                <a:t>A</a:t>
              </a:r>
              <a:endParaRPr lang="en-US"/>
            </a:p>
          </p:txBody>
        </p:sp>
        <p:sp>
          <p:nvSpPr>
            <p:cNvPr id="7228" name="Rectangle 136"/>
            <p:cNvSpPr>
              <a:spLocks noChangeArrowheads="1"/>
            </p:cNvSpPr>
            <p:nvPr/>
          </p:nvSpPr>
          <p:spPr bwMode="auto">
            <a:xfrm>
              <a:off x="3045" y="3169"/>
              <a:ext cx="126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</a:rPr>
                <a:t>3</a:t>
              </a:r>
              <a:endParaRPr lang="en-US"/>
            </a:p>
          </p:txBody>
        </p:sp>
        <p:sp>
          <p:nvSpPr>
            <p:cNvPr id="7229" name="Oval 137"/>
            <p:cNvSpPr>
              <a:spLocks noChangeArrowheads="1"/>
            </p:cNvSpPr>
            <p:nvPr/>
          </p:nvSpPr>
          <p:spPr bwMode="auto">
            <a:xfrm>
              <a:off x="1434" y="2821"/>
              <a:ext cx="37" cy="37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30" name="Oval 138"/>
            <p:cNvSpPr>
              <a:spLocks noChangeArrowheads="1"/>
            </p:cNvSpPr>
            <p:nvPr/>
          </p:nvSpPr>
          <p:spPr bwMode="auto">
            <a:xfrm>
              <a:off x="2117" y="2776"/>
              <a:ext cx="37" cy="37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31" name="Oval 139"/>
            <p:cNvSpPr>
              <a:spLocks noChangeArrowheads="1"/>
            </p:cNvSpPr>
            <p:nvPr/>
          </p:nvSpPr>
          <p:spPr bwMode="auto">
            <a:xfrm>
              <a:off x="1901" y="1582"/>
              <a:ext cx="38" cy="38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32" name="Rectangle 140"/>
            <p:cNvSpPr>
              <a:spLocks noChangeArrowheads="1"/>
            </p:cNvSpPr>
            <p:nvPr/>
          </p:nvSpPr>
          <p:spPr bwMode="auto">
            <a:xfrm>
              <a:off x="1872" y="1382"/>
              <a:ext cx="178" cy="2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 b="1">
                  <a:solidFill>
                    <a:srgbClr val="000000"/>
                  </a:solidFill>
                  <a:latin typeface="CG Times" charset="0"/>
                </a:rPr>
                <a:t>V</a:t>
              </a:r>
              <a:endParaRPr lang="en-US"/>
            </a:p>
          </p:txBody>
        </p:sp>
        <p:sp>
          <p:nvSpPr>
            <p:cNvPr id="7233" name="Oval 141"/>
            <p:cNvSpPr>
              <a:spLocks noChangeArrowheads="1"/>
            </p:cNvSpPr>
            <p:nvPr/>
          </p:nvSpPr>
          <p:spPr bwMode="auto">
            <a:xfrm>
              <a:off x="1515" y="2250"/>
              <a:ext cx="37" cy="37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34" name="Rectangle 142"/>
            <p:cNvSpPr>
              <a:spLocks noChangeArrowheads="1"/>
            </p:cNvSpPr>
            <p:nvPr/>
          </p:nvSpPr>
          <p:spPr bwMode="auto">
            <a:xfrm>
              <a:off x="1211" y="2116"/>
              <a:ext cx="178" cy="2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 b="1">
                  <a:solidFill>
                    <a:srgbClr val="000000"/>
                  </a:solidFill>
                  <a:latin typeface="CG Times" charset="0"/>
                </a:rPr>
                <a:t>B</a:t>
              </a:r>
              <a:endParaRPr lang="en-US"/>
            </a:p>
          </p:txBody>
        </p:sp>
        <p:sp>
          <p:nvSpPr>
            <p:cNvPr id="7235" name="Rectangle 143"/>
            <p:cNvSpPr>
              <a:spLocks noChangeArrowheads="1"/>
            </p:cNvSpPr>
            <p:nvPr/>
          </p:nvSpPr>
          <p:spPr bwMode="auto">
            <a:xfrm>
              <a:off x="1322" y="2198"/>
              <a:ext cx="245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</a:rPr>
                <a:t>n-1</a:t>
              </a:r>
              <a:endParaRPr lang="en-US"/>
            </a:p>
          </p:txBody>
        </p:sp>
        <p:sp>
          <p:nvSpPr>
            <p:cNvPr id="7236" name="Oval 144"/>
            <p:cNvSpPr>
              <a:spLocks noChangeArrowheads="1"/>
            </p:cNvSpPr>
            <p:nvPr/>
          </p:nvSpPr>
          <p:spPr bwMode="auto">
            <a:xfrm>
              <a:off x="1515" y="2413"/>
              <a:ext cx="37" cy="37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37" name="Oval 145"/>
            <p:cNvSpPr>
              <a:spLocks noChangeArrowheads="1"/>
            </p:cNvSpPr>
            <p:nvPr/>
          </p:nvSpPr>
          <p:spPr bwMode="auto">
            <a:xfrm>
              <a:off x="1738" y="2539"/>
              <a:ext cx="37" cy="37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38" name="Rectangle 146"/>
            <p:cNvSpPr>
              <a:spLocks noChangeArrowheads="1"/>
            </p:cNvSpPr>
            <p:nvPr/>
          </p:nvSpPr>
          <p:spPr bwMode="auto">
            <a:xfrm>
              <a:off x="1627" y="2495"/>
              <a:ext cx="178" cy="2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 b="1">
                  <a:solidFill>
                    <a:srgbClr val="000000"/>
                  </a:solidFill>
                  <a:latin typeface="CG Times" charset="0"/>
                </a:rPr>
                <a:t>B</a:t>
              </a:r>
              <a:endParaRPr lang="en-US"/>
            </a:p>
          </p:txBody>
        </p:sp>
        <p:sp>
          <p:nvSpPr>
            <p:cNvPr id="7239" name="Rectangle 147"/>
            <p:cNvSpPr>
              <a:spLocks noChangeArrowheads="1"/>
            </p:cNvSpPr>
            <p:nvPr/>
          </p:nvSpPr>
          <p:spPr bwMode="auto">
            <a:xfrm>
              <a:off x="1738" y="2576"/>
              <a:ext cx="126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</a:rPr>
                <a:t>1</a:t>
              </a:r>
              <a:endParaRPr lang="en-US"/>
            </a:p>
          </p:txBody>
        </p:sp>
        <p:sp>
          <p:nvSpPr>
            <p:cNvPr id="7240" name="Oval 148"/>
            <p:cNvSpPr>
              <a:spLocks noChangeArrowheads="1"/>
            </p:cNvSpPr>
            <p:nvPr/>
          </p:nvSpPr>
          <p:spPr bwMode="auto">
            <a:xfrm>
              <a:off x="2147" y="2457"/>
              <a:ext cx="37" cy="38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41" name="Rectangle 149"/>
            <p:cNvSpPr>
              <a:spLocks noChangeArrowheads="1"/>
            </p:cNvSpPr>
            <p:nvPr/>
          </p:nvSpPr>
          <p:spPr bwMode="auto">
            <a:xfrm>
              <a:off x="2065" y="2457"/>
              <a:ext cx="178" cy="2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 b="1">
                  <a:solidFill>
                    <a:srgbClr val="000000"/>
                  </a:solidFill>
                  <a:latin typeface="CG Times" charset="0"/>
                </a:rPr>
                <a:t>B</a:t>
              </a:r>
              <a:endParaRPr lang="en-US"/>
            </a:p>
          </p:txBody>
        </p:sp>
        <p:sp>
          <p:nvSpPr>
            <p:cNvPr id="7242" name="Rectangle 150"/>
            <p:cNvSpPr>
              <a:spLocks noChangeArrowheads="1"/>
            </p:cNvSpPr>
            <p:nvPr/>
          </p:nvSpPr>
          <p:spPr bwMode="auto">
            <a:xfrm>
              <a:off x="2176" y="2539"/>
              <a:ext cx="126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</a:rPr>
                <a:t>2</a:t>
              </a:r>
              <a:endParaRPr lang="en-US"/>
            </a:p>
          </p:txBody>
        </p:sp>
        <p:sp>
          <p:nvSpPr>
            <p:cNvPr id="7243" name="Oval 151"/>
            <p:cNvSpPr>
              <a:spLocks noChangeArrowheads="1"/>
            </p:cNvSpPr>
            <p:nvPr/>
          </p:nvSpPr>
          <p:spPr bwMode="auto">
            <a:xfrm>
              <a:off x="2288" y="2213"/>
              <a:ext cx="37" cy="37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44" name="Rectangle 152"/>
            <p:cNvSpPr>
              <a:spLocks noChangeArrowheads="1"/>
            </p:cNvSpPr>
            <p:nvPr/>
          </p:nvSpPr>
          <p:spPr bwMode="auto">
            <a:xfrm>
              <a:off x="2332" y="2087"/>
              <a:ext cx="178" cy="2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 b="1">
                  <a:solidFill>
                    <a:srgbClr val="000000"/>
                  </a:solidFill>
                  <a:latin typeface="CG Times" charset="0"/>
                </a:rPr>
                <a:t>B</a:t>
              </a:r>
              <a:endParaRPr lang="en-US"/>
            </a:p>
          </p:txBody>
        </p:sp>
        <p:sp>
          <p:nvSpPr>
            <p:cNvPr id="7245" name="Rectangle 153"/>
            <p:cNvSpPr>
              <a:spLocks noChangeArrowheads="1"/>
            </p:cNvSpPr>
            <p:nvPr/>
          </p:nvSpPr>
          <p:spPr bwMode="auto">
            <a:xfrm>
              <a:off x="2444" y="2168"/>
              <a:ext cx="126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</a:rPr>
                <a:t>3</a:t>
              </a:r>
              <a:endParaRPr lang="en-US"/>
            </a:p>
          </p:txBody>
        </p:sp>
        <p:sp>
          <p:nvSpPr>
            <p:cNvPr id="7246" name="Oval 154"/>
            <p:cNvSpPr>
              <a:spLocks noChangeArrowheads="1"/>
            </p:cNvSpPr>
            <p:nvPr/>
          </p:nvSpPr>
          <p:spPr bwMode="auto">
            <a:xfrm>
              <a:off x="1716" y="2079"/>
              <a:ext cx="37" cy="37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47" name="Oval 155"/>
            <p:cNvSpPr>
              <a:spLocks noChangeArrowheads="1"/>
            </p:cNvSpPr>
            <p:nvPr/>
          </p:nvSpPr>
          <p:spPr bwMode="auto">
            <a:xfrm>
              <a:off x="1991" y="2057"/>
              <a:ext cx="37" cy="37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48" name="Oval 156"/>
            <p:cNvSpPr>
              <a:spLocks noChangeArrowheads="1"/>
            </p:cNvSpPr>
            <p:nvPr/>
          </p:nvSpPr>
          <p:spPr bwMode="auto">
            <a:xfrm>
              <a:off x="1901" y="3318"/>
              <a:ext cx="38" cy="37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49" name="Rectangle 157"/>
            <p:cNvSpPr>
              <a:spLocks noChangeArrowheads="1"/>
            </p:cNvSpPr>
            <p:nvPr/>
          </p:nvSpPr>
          <p:spPr bwMode="auto">
            <a:xfrm>
              <a:off x="1768" y="3243"/>
              <a:ext cx="193" cy="2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 b="1">
                  <a:solidFill>
                    <a:srgbClr val="000000"/>
                  </a:solidFill>
                  <a:latin typeface="CG Times" charset="0"/>
                </a:rPr>
                <a:t>O</a:t>
              </a:r>
              <a:endParaRPr lang="en-US"/>
            </a:p>
          </p:txBody>
        </p:sp>
        <p:sp>
          <p:nvSpPr>
            <p:cNvPr id="7250" name="Oval 158"/>
            <p:cNvSpPr>
              <a:spLocks noChangeArrowheads="1"/>
            </p:cNvSpPr>
            <p:nvPr/>
          </p:nvSpPr>
          <p:spPr bwMode="auto">
            <a:xfrm>
              <a:off x="1901" y="2279"/>
              <a:ext cx="38" cy="38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51" name="Rectangle 159"/>
            <p:cNvSpPr>
              <a:spLocks noChangeArrowheads="1"/>
            </p:cNvSpPr>
            <p:nvPr/>
          </p:nvSpPr>
          <p:spPr bwMode="auto">
            <a:xfrm>
              <a:off x="1812" y="2272"/>
              <a:ext cx="156" cy="2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 b="1">
                  <a:solidFill>
                    <a:srgbClr val="000000"/>
                  </a:solidFill>
                  <a:latin typeface="CG Times" charset="0"/>
                </a:rPr>
                <a:t>S</a:t>
              </a:r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4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4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154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154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37" grpId="0" autoUpdateAnimBg="0"/>
      <p:bldP spid="15439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228600" y="609600"/>
            <a:ext cx="86995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sr-Cyrl-CS" b="1">
                <a:solidFill>
                  <a:srgbClr val="006666"/>
                </a:solidFill>
              </a:rPr>
              <a:t>ТЕОРЕМА 4</a:t>
            </a:r>
          </a:p>
          <a:p>
            <a:pPr algn="ctr">
              <a:lnSpc>
                <a:spcPct val="90000"/>
              </a:lnSpc>
            </a:pPr>
            <a:r>
              <a:rPr lang="sr-Cyrl-CS">
                <a:solidFill>
                  <a:srgbClr val="006666"/>
                </a:solidFill>
              </a:rPr>
              <a:t> Ако две пирамиде једнаких висина пресечемо равнима паралелно основи, на једнаким растојањима од врха, онда се површине добијених пресека односе као површине њихових основа.</a:t>
            </a:r>
            <a:endParaRPr lang="en-US"/>
          </a:p>
        </p:txBody>
      </p:sp>
      <p:grpSp>
        <p:nvGrpSpPr>
          <p:cNvPr id="2" name="Group 6"/>
          <p:cNvGrpSpPr>
            <a:grpSpLocks noChangeAspect="1"/>
          </p:cNvGrpSpPr>
          <p:nvPr/>
        </p:nvGrpSpPr>
        <p:grpSpPr bwMode="auto">
          <a:xfrm>
            <a:off x="387350" y="2747963"/>
            <a:ext cx="8388350" cy="3997325"/>
            <a:chOff x="244" y="1731"/>
            <a:chExt cx="5284" cy="2518"/>
          </a:xfrm>
        </p:grpSpPr>
        <p:sp>
          <p:nvSpPr>
            <p:cNvPr id="8196" name="AutoShape 5"/>
            <p:cNvSpPr>
              <a:spLocks noChangeAspect="1" noChangeArrowheads="1" noTextEdit="1"/>
            </p:cNvSpPr>
            <p:nvPr/>
          </p:nvSpPr>
          <p:spPr bwMode="auto">
            <a:xfrm>
              <a:off x="244" y="1731"/>
              <a:ext cx="5284" cy="2518"/>
            </a:xfrm>
            <a:prstGeom prst="rect">
              <a:avLst/>
            </a:prstGeom>
            <a:solidFill>
              <a:srgbClr val="E9FFF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197" name="Freeform 7"/>
            <p:cNvSpPr>
              <a:spLocks/>
            </p:cNvSpPr>
            <p:nvPr/>
          </p:nvSpPr>
          <p:spPr bwMode="auto">
            <a:xfrm>
              <a:off x="1001" y="3004"/>
              <a:ext cx="1861" cy="1041"/>
            </a:xfrm>
            <a:custGeom>
              <a:avLst/>
              <a:gdLst>
                <a:gd name="T0" fmla="*/ 341 w 1861"/>
                <a:gd name="T1" fmla="*/ 1000 h 1041"/>
                <a:gd name="T2" fmla="*/ 0 w 1861"/>
                <a:gd name="T3" fmla="*/ 299 h 1041"/>
                <a:gd name="T4" fmla="*/ 709 w 1861"/>
                <a:gd name="T5" fmla="*/ 0 h 1041"/>
                <a:gd name="T6" fmla="*/ 1282 w 1861"/>
                <a:gd name="T7" fmla="*/ 20 h 1041"/>
                <a:gd name="T8" fmla="*/ 1861 w 1861"/>
                <a:gd name="T9" fmla="*/ 476 h 1041"/>
                <a:gd name="T10" fmla="*/ 1350 w 1861"/>
                <a:gd name="T11" fmla="*/ 1041 h 1041"/>
                <a:gd name="T12" fmla="*/ 341 w 1861"/>
                <a:gd name="T13" fmla="*/ 1000 h 104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861"/>
                <a:gd name="T22" fmla="*/ 0 h 1041"/>
                <a:gd name="T23" fmla="*/ 1861 w 1861"/>
                <a:gd name="T24" fmla="*/ 1041 h 104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861" h="1041">
                  <a:moveTo>
                    <a:pt x="341" y="1000"/>
                  </a:moveTo>
                  <a:lnTo>
                    <a:pt x="0" y="299"/>
                  </a:lnTo>
                  <a:lnTo>
                    <a:pt x="709" y="0"/>
                  </a:lnTo>
                  <a:lnTo>
                    <a:pt x="1282" y="20"/>
                  </a:lnTo>
                  <a:lnTo>
                    <a:pt x="1861" y="476"/>
                  </a:lnTo>
                  <a:lnTo>
                    <a:pt x="1350" y="1041"/>
                  </a:lnTo>
                  <a:lnTo>
                    <a:pt x="341" y="1000"/>
                  </a:lnTo>
                  <a:close/>
                </a:path>
              </a:pathLst>
            </a:custGeom>
            <a:solidFill>
              <a:srgbClr val="A1A1F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198" name="Freeform 8"/>
            <p:cNvSpPr>
              <a:spLocks/>
            </p:cNvSpPr>
            <p:nvPr/>
          </p:nvSpPr>
          <p:spPr bwMode="auto">
            <a:xfrm>
              <a:off x="1471" y="2343"/>
              <a:ext cx="743" cy="416"/>
            </a:xfrm>
            <a:custGeom>
              <a:avLst/>
              <a:gdLst>
                <a:gd name="T0" fmla="*/ 0 w 743"/>
                <a:gd name="T1" fmla="*/ 116 h 416"/>
                <a:gd name="T2" fmla="*/ 287 w 743"/>
                <a:gd name="T3" fmla="*/ 0 h 416"/>
                <a:gd name="T4" fmla="*/ 512 w 743"/>
                <a:gd name="T5" fmla="*/ 7 h 416"/>
                <a:gd name="T6" fmla="*/ 743 w 743"/>
                <a:gd name="T7" fmla="*/ 191 h 416"/>
                <a:gd name="T8" fmla="*/ 539 w 743"/>
                <a:gd name="T9" fmla="*/ 416 h 416"/>
                <a:gd name="T10" fmla="*/ 137 w 743"/>
                <a:gd name="T11" fmla="*/ 402 h 416"/>
                <a:gd name="T12" fmla="*/ 0 w 743"/>
                <a:gd name="T13" fmla="*/ 116 h 4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43"/>
                <a:gd name="T22" fmla="*/ 0 h 416"/>
                <a:gd name="T23" fmla="*/ 743 w 743"/>
                <a:gd name="T24" fmla="*/ 416 h 41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43" h="416">
                  <a:moveTo>
                    <a:pt x="0" y="116"/>
                  </a:moveTo>
                  <a:lnTo>
                    <a:pt x="287" y="0"/>
                  </a:lnTo>
                  <a:lnTo>
                    <a:pt x="512" y="7"/>
                  </a:lnTo>
                  <a:lnTo>
                    <a:pt x="743" y="191"/>
                  </a:lnTo>
                  <a:lnTo>
                    <a:pt x="539" y="416"/>
                  </a:lnTo>
                  <a:lnTo>
                    <a:pt x="137" y="402"/>
                  </a:lnTo>
                  <a:lnTo>
                    <a:pt x="0" y="116"/>
                  </a:lnTo>
                  <a:close/>
                </a:path>
              </a:pathLst>
            </a:custGeom>
            <a:solidFill>
              <a:srgbClr val="FDFDA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199" name="Freeform 9"/>
            <p:cNvSpPr>
              <a:spLocks/>
            </p:cNvSpPr>
            <p:nvPr/>
          </p:nvSpPr>
          <p:spPr bwMode="auto">
            <a:xfrm>
              <a:off x="3210" y="2963"/>
              <a:ext cx="1186" cy="993"/>
            </a:xfrm>
            <a:custGeom>
              <a:avLst/>
              <a:gdLst>
                <a:gd name="T0" fmla="*/ 0 w 1186"/>
                <a:gd name="T1" fmla="*/ 326 h 993"/>
                <a:gd name="T2" fmla="*/ 477 w 1186"/>
                <a:gd name="T3" fmla="*/ 0 h 993"/>
                <a:gd name="T4" fmla="*/ 1186 w 1186"/>
                <a:gd name="T5" fmla="*/ 245 h 993"/>
                <a:gd name="T6" fmla="*/ 873 w 1186"/>
                <a:gd name="T7" fmla="*/ 993 h 993"/>
                <a:gd name="T8" fmla="*/ 150 w 1186"/>
                <a:gd name="T9" fmla="*/ 932 h 993"/>
                <a:gd name="T10" fmla="*/ 0 w 1186"/>
                <a:gd name="T11" fmla="*/ 326 h 99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186"/>
                <a:gd name="T19" fmla="*/ 0 h 993"/>
                <a:gd name="T20" fmla="*/ 1186 w 1186"/>
                <a:gd name="T21" fmla="*/ 993 h 99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186" h="993">
                  <a:moveTo>
                    <a:pt x="0" y="326"/>
                  </a:moveTo>
                  <a:lnTo>
                    <a:pt x="477" y="0"/>
                  </a:lnTo>
                  <a:lnTo>
                    <a:pt x="1186" y="245"/>
                  </a:lnTo>
                  <a:lnTo>
                    <a:pt x="873" y="993"/>
                  </a:lnTo>
                  <a:lnTo>
                    <a:pt x="150" y="932"/>
                  </a:lnTo>
                  <a:lnTo>
                    <a:pt x="0" y="326"/>
                  </a:lnTo>
                  <a:close/>
                </a:path>
              </a:pathLst>
            </a:custGeom>
            <a:solidFill>
              <a:srgbClr val="6161F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00" name="Freeform 10"/>
            <p:cNvSpPr>
              <a:spLocks/>
            </p:cNvSpPr>
            <p:nvPr/>
          </p:nvSpPr>
          <p:spPr bwMode="auto">
            <a:xfrm>
              <a:off x="3592" y="2323"/>
              <a:ext cx="477" cy="402"/>
            </a:xfrm>
            <a:custGeom>
              <a:avLst/>
              <a:gdLst>
                <a:gd name="T0" fmla="*/ 0 w 477"/>
                <a:gd name="T1" fmla="*/ 136 h 402"/>
                <a:gd name="T2" fmla="*/ 191 w 477"/>
                <a:gd name="T3" fmla="*/ 0 h 402"/>
                <a:gd name="T4" fmla="*/ 477 w 477"/>
                <a:gd name="T5" fmla="*/ 102 h 402"/>
                <a:gd name="T6" fmla="*/ 354 w 477"/>
                <a:gd name="T7" fmla="*/ 402 h 402"/>
                <a:gd name="T8" fmla="*/ 61 w 477"/>
                <a:gd name="T9" fmla="*/ 374 h 402"/>
                <a:gd name="T10" fmla="*/ 0 w 477"/>
                <a:gd name="T11" fmla="*/ 136 h 40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77"/>
                <a:gd name="T19" fmla="*/ 0 h 402"/>
                <a:gd name="T20" fmla="*/ 477 w 477"/>
                <a:gd name="T21" fmla="*/ 402 h 40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77" h="402">
                  <a:moveTo>
                    <a:pt x="0" y="136"/>
                  </a:moveTo>
                  <a:lnTo>
                    <a:pt x="191" y="0"/>
                  </a:lnTo>
                  <a:lnTo>
                    <a:pt x="477" y="102"/>
                  </a:lnTo>
                  <a:lnTo>
                    <a:pt x="354" y="402"/>
                  </a:lnTo>
                  <a:lnTo>
                    <a:pt x="61" y="374"/>
                  </a:lnTo>
                  <a:lnTo>
                    <a:pt x="0" y="136"/>
                  </a:lnTo>
                  <a:close/>
                </a:path>
              </a:pathLst>
            </a:custGeom>
            <a:solidFill>
              <a:srgbClr val="FDFD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01" name="Line 11"/>
            <p:cNvSpPr>
              <a:spLocks noChangeShapeType="1"/>
            </p:cNvSpPr>
            <p:nvPr/>
          </p:nvSpPr>
          <p:spPr bwMode="auto">
            <a:xfrm flipH="1">
              <a:off x="1710" y="1901"/>
              <a:ext cx="75" cy="1103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02" name="Line 12"/>
            <p:cNvSpPr>
              <a:spLocks noChangeShapeType="1"/>
            </p:cNvSpPr>
            <p:nvPr/>
          </p:nvSpPr>
          <p:spPr bwMode="auto">
            <a:xfrm>
              <a:off x="1785" y="1901"/>
              <a:ext cx="498" cy="1123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03" name="Line 13"/>
            <p:cNvSpPr>
              <a:spLocks noChangeShapeType="1"/>
            </p:cNvSpPr>
            <p:nvPr/>
          </p:nvSpPr>
          <p:spPr bwMode="auto">
            <a:xfrm>
              <a:off x="1710" y="3004"/>
              <a:ext cx="573" cy="20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04" name="Line 14"/>
            <p:cNvSpPr>
              <a:spLocks noChangeShapeType="1"/>
            </p:cNvSpPr>
            <p:nvPr/>
          </p:nvSpPr>
          <p:spPr bwMode="auto">
            <a:xfrm flipV="1">
              <a:off x="1001" y="3004"/>
              <a:ext cx="709" cy="299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05" name="Line 15"/>
            <p:cNvSpPr>
              <a:spLocks noChangeShapeType="1"/>
            </p:cNvSpPr>
            <p:nvPr/>
          </p:nvSpPr>
          <p:spPr bwMode="auto">
            <a:xfrm flipH="1" flipV="1">
              <a:off x="2283" y="3024"/>
              <a:ext cx="579" cy="456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06" name="Line 16"/>
            <p:cNvSpPr>
              <a:spLocks noChangeShapeType="1"/>
            </p:cNvSpPr>
            <p:nvPr/>
          </p:nvSpPr>
          <p:spPr bwMode="auto">
            <a:xfrm>
              <a:off x="1758" y="2343"/>
              <a:ext cx="225" cy="7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07" name="Line 17"/>
            <p:cNvSpPr>
              <a:spLocks noChangeShapeType="1"/>
            </p:cNvSpPr>
            <p:nvPr/>
          </p:nvSpPr>
          <p:spPr bwMode="auto">
            <a:xfrm flipV="1">
              <a:off x="1471" y="2343"/>
              <a:ext cx="287" cy="116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08" name="Rectangle 18"/>
            <p:cNvSpPr>
              <a:spLocks noChangeArrowheads="1"/>
            </p:cNvSpPr>
            <p:nvPr/>
          </p:nvSpPr>
          <p:spPr bwMode="auto">
            <a:xfrm>
              <a:off x="1812" y="2303"/>
              <a:ext cx="130" cy="1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 b="1">
                  <a:solidFill>
                    <a:srgbClr val="000000"/>
                  </a:solidFill>
                  <a:latin typeface="CG Times" charset="0"/>
                </a:rPr>
                <a:t>x</a:t>
              </a:r>
              <a:endParaRPr lang="en-US"/>
            </a:p>
          </p:txBody>
        </p:sp>
        <p:sp>
          <p:nvSpPr>
            <p:cNvPr id="8209" name="Line 19"/>
            <p:cNvSpPr>
              <a:spLocks noChangeShapeType="1"/>
            </p:cNvSpPr>
            <p:nvPr/>
          </p:nvSpPr>
          <p:spPr bwMode="auto">
            <a:xfrm flipH="1" flipV="1">
              <a:off x="3687" y="2963"/>
              <a:ext cx="709" cy="245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0" name="Line 20"/>
            <p:cNvSpPr>
              <a:spLocks noChangeShapeType="1"/>
            </p:cNvSpPr>
            <p:nvPr/>
          </p:nvSpPr>
          <p:spPr bwMode="auto">
            <a:xfrm flipH="1">
              <a:off x="3210" y="2963"/>
              <a:ext cx="477" cy="326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1" name="Line 21"/>
            <p:cNvSpPr>
              <a:spLocks noChangeShapeType="1"/>
            </p:cNvSpPr>
            <p:nvPr/>
          </p:nvSpPr>
          <p:spPr bwMode="auto">
            <a:xfrm flipH="1" flipV="1">
              <a:off x="3783" y="2323"/>
              <a:ext cx="286" cy="102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2" name="Line 22"/>
            <p:cNvSpPr>
              <a:spLocks noChangeShapeType="1"/>
            </p:cNvSpPr>
            <p:nvPr/>
          </p:nvSpPr>
          <p:spPr bwMode="auto">
            <a:xfrm flipH="1">
              <a:off x="3592" y="2323"/>
              <a:ext cx="191" cy="136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3" name="Line 23"/>
            <p:cNvSpPr>
              <a:spLocks noChangeShapeType="1"/>
            </p:cNvSpPr>
            <p:nvPr/>
          </p:nvSpPr>
          <p:spPr bwMode="auto">
            <a:xfrm flipH="1">
              <a:off x="3687" y="1901"/>
              <a:ext cx="164" cy="1062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4" name="Line 24"/>
            <p:cNvSpPr>
              <a:spLocks noChangeShapeType="1"/>
            </p:cNvSpPr>
            <p:nvPr/>
          </p:nvSpPr>
          <p:spPr bwMode="auto">
            <a:xfrm>
              <a:off x="1785" y="1901"/>
              <a:ext cx="566" cy="2144"/>
            </a:xfrm>
            <a:prstGeom prst="line">
              <a:avLst/>
            </a:prstGeom>
            <a:noFill/>
            <a:ln w="22225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5" name="Line 25"/>
            <p:cNvSpPr>
              <a:spLocks noChangeShapeType="1"/>
            </p:cNvSpPr>
            <p:nvPr/>
          </p:nvSpPr>
          <p:spPr bwMode="auto">
            <a:xfrm flipH="1">
              <a:off x="1001" y="1901"/>
              <a:ext cx="784" cy="1402"/>
            </a:xfrm>
            <a:prstGeom prst="line">
              <a:avLst/>
            </a:prstGeom>
            <a:noFill/>
            <a:ln w="22225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6" name="Line 26"/>
            <p:cNvSpPr>
              <a:spLocks noChangeShapeType="1"/>
            </p:cNvSpPr>
            <p:nvPr/>
          </p:nvSpPr>
          <p:spPr bwMode="auto">
            <a:xfrm flipH="1">
              <a:off x="1342" y="1901"/>
              <a:ext cx="443" cy="2103"/>
            </a:xfrm>
            <a:prstGeom prst="line">
              <a:avLst/>
            </a:prstGeom>
            <a:noFill/>
            <a:ln w="22225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7" name="Line 27"/>
            <p:cNvSpPr>
              <a:spLocks noChangeShapeType="1"/>
            </p:cNvSpPr>
            <p:nvPr/>
          </p:nvSpPr>
          <p:spPr bwMode="auto">
            <a:xfrm>
              <a:off x="1785" y="1901"/>
              <a:ext cx="1077" cy="1579"/>
            </a:xfrm>
            <a:prstGeom prst="line">
              <a:avLst/>
            </a:prstGeom>
            <a:noFill/>
            <a:ln w="22225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8" name="Line 28"/>
            <p:cNvSpPr>
              <a:spLocks noChangeShapeType="1"/>
            </p:cNvSpPr>
            <p:nvPr/>
          </p:nvSpPr>
          <p:spPr bwMode="auto">
            <a:xfrm flipV="1">
              <a:off x="2351" y="3480"/>
              <a:ext cx="511" cy="565"/>
            </a:xfrm>
            <a:prstGeom prst="line">
              <a:avLst/>
            </a:prstGeom>
            <a:noFill/>
            <a:ln w="22225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9" name="Line 29"/>
            <p:cNvSpPr>
              <a:spLocks noChangeShapeType="1"/>
            </p:cNvSpPr>
            <p:nvPr/>
          </p:nvSpPr>
          <p:spPr bwMode="auto">
            <a:xfrm>
              <a:off x="1342" y="4004"/>
              <a:ext cx="1009" cy="41"/>
            </a:xfrm>
            <a:prstGeom prst="line">
              <a:avLst/>
            </a:prstGeom>
            <a:noFill/>
            <a:ln w="22225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20" name="Line 30"/>
            <p:cNvSpPr>
              <a:spLocks noChangeShapeType="1"/>
            </p:cNvSpPr>
            <p:nvPr/>
          </p:nvSpPr>
          <p:spPr bwMode="auto">
            <a:xfrm flipH="1">
              <a:off x="5228" y="2936"/>
              <a:ext cx="280" cy="1231"/>
            </a:xfrm>
            <a:prstGeom prst="line">
              <a:avLst/>
            </a:prstGeom>
            <a:noFill/>
            <a:ln w="0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21" name="Line 31"/>
            <p:cNvSpPr>
              <a:spLocks noChangeShapeType="1"/>
            </p:cNvSpPr>
            <p:nvPr/>
          </p:nvSpPr>
          <p:spPr bwMode="auto">
            <a:xfrm>
              <a:off x="449" y="2929"/>
              <a:ext cx="5059" cy="7"/>
            </a:xfrm>
            <a:prstGeom prst="line">
              <a:avLst/>
            </a:prstGeom>
            <a:noFill/>
            <a:ln w="0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22" name="Line 32"/>
            <p:cNvSpPr>
              <a:spLocks noChangeShapeType="1"/>
            </p:cNvSpPr>
            <p:nvPr/>
          </p:nvSpPr>
          <p:spPr bwMode="auto">
            <a:xfrm>
              <a:off x="264" y="4167"/>
              <a:ext cx="4964" cy="1"/>
            </a:xfrm>
            <a:prstGeom prst="line">
              <a:avLst/>
            </a:prstGeom>
            <a:noFill/>
            <a:ln w="0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23" name="Line 33"/>
            <p:cNvSpPr>
              <a:spLocks noChangeShapeType="1"/>
            </p:cNvSpPr>
            <p:nvPr/>
          </p:nvSpPr>
          <p:spPr bwMode="auto">
            <a:xfrm flipH="1">
              <a:off x="264" y="2929"/>
              <a:ext cx="185" cy="1238"/>
            </a:xfrm>
            <a:prstGeom prst="line">
              <a:avLst/>
            </a:prstGeom>
            <a:noFill/>
            <a:ln w="0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24" name="Line 34"/>
            <p:cNvSpPr>
              <a:spLocks noChangeShapeType="1"/>
            </p:cNvSpPr>
            <p:nvPr/>
          </p:nvSpPr>
          <p:spPr bwMode="auto">
            <a:xfrm>
              <a:off x="1785" y="2554"/>
              <a:ext cx="1" cy="974"/>
            </a:xfrm>
            <a:prstGeom prst="line">
              <a:avLst/>
            </a:prstGeom>
            <a:noFill/>
            <a:ln w="22225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25" name="Rectangle 35"/>
            <p:cNvSpPr>
              <a:spLocks noChangeArrowheads="1"/>
            </p:cNvSpPr>
            <p:nvPr/>
          </p:nvSpPr>
          <p:spPr bwMode="auto">
            <a:xfrm>
              <a:off x="1792" y="3065"/>
              <a:ext cx="170" cy="1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 b="1">
                  <a:solidFill>
                    <a:srgbClr val="000000"/>
                  </a:solidFill>
                  <a:latin typeface="CG Times" charset="0"/>
                </a:rPr>
                <a:t>H</a:t>
              </a:r>
              <a:endParaRPr lang="en-US"/>
            </a:p>
          </p:txBody>
        </p:sp>
        <p:sp>
          <p:nvSpPr>
            <p:cNvPr id="8226" name="Line 36"/>
            <p:cNvSpPr>
              <a:spLocks noChangeShapeType="1"/>
            </p:cNvSpPr>
            <p:nvPr/>
          </p:nvSpPr>
          <p:spPr bwMode="auto">
            <a:xfrm flipV="1">
              <a:off x="1785" y="2534"/>
              <a:ext cx="429" cy="20"/>
            </a:xfrm>
            <a:prstGeom prst="line">
              <a:avLst/>
            </a:prstGeom>
            <a:noFill/>
            <a:ln w="22225">
              <a:solidFill>
                <a:srgbClr val="0000C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27" name="Line 37"/>
            <p:cNvSpPr>
              <a:spLocks noChangeShapeType="1"/>
            </p:cNvSpPr>
            <p:nvPr/>
          </p:nvSpPr>
          <p:spPr bwMode="auto">
            <a:xfrm flipH="1" flipV="1">
              <a:off x="1983" y="2350"/>
              <a:ext cx="231" cy="184"/>
            </a:xfrm>
            <a:prstGeom prst="line">
              <a:avLst/>
            </a:prstGeom>
            <a:noFill/>
            <a:ln w="22225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28" name="Line 38"/>
            <p:cNvSpPr>
              <a:spLocks noChangeShapeType="1"/>
            </p:cNvSpPr>
            <p:nvPr/>
          </p:nvSpPr>
          <p:spPr bwMode="auto">
            <a:xfrm flipV="1">
              <a:off x="2010" y="2534"/>
              <a:ext cx="204" cy="225"/>
            </a:xfrm>
            <a:prstGeom prst="line">
              <a:avLst/>
            </a:prstGeom>
            <a:noFill/>
            <a:ln w="22225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29" name="Line 39"/>
            <p:cNvSpPr>
              <a:spLocks noChangeShapeType="1"/>
            </p:cNvSpPr>
            <p:nvPr/>
          </p:nvSpPr>
          <p:spPr bwMode="auto">
            <a:xfrm>
              <a:off x="1608" y="2745"/>
              <a:ext cx="402" cy="14"/>
            </a:xfrm>
            <a:prstGeom prst="line">
              <a:avLst/>
            </a:prstGeom>
            <a:noFill/>
            <a:ln w="22225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30" name="Line 40"/>
            <p:cNvSpPr>
              <a:spLocks noChangeShapeType="1"/>
            </p:cNvSpPr>
            <p:nvPr/>
          </p:nvSpPr>
          <p:spPr bwMode="auto">
            <a:xfrm>
              <a:off x="1001" y="3303"/>
              <a:ext cx="341" cy="701"/>
            </a:xfrm>
            <a:prstGeom prst="line">
              <a:avLst/>
            </a:prstGeom>
            <a:noFill/>
            <a:ln w="22225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31" name="Line 41"/>
            <p:cNvSpPr>
              <a:spLocks noChangeShapeType="1"/>
            </p:cNvSpPr>
            <p:nvPr/>
          </p:nvSpPr>
          <p:spPr bwMode="auto">
            <a:xfrm>
              <a:off x="1471" y="2459"/>
              <a:ext cx="137" cy="286"/>
            </a:xfrm>
            <a:prstGeom prst="line">
              <a:avLst/>
            </a:prstGeom>
            <a:noFill/>
            <a:ln w="22225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32" name="Line 42"/>
            <p:cNvSpPr>
              <a:spLocks noChangeShapeType="1"/>
            </p:cNvSpPr>
            <p:nvPr/>
          </p:nvSpPr>
          <p:spPr bwMode="auto">
            <a:xfrm>
              <a:off x="3210" y="3289"/>
              <a:ext cx="150" cy="606"/>
            </a:xfrm>
            <a:prstGeom prst="line">
              <a:avLst/>
            </a:prstGeom>
            <a:noFill/>
            <a:ln w="22225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33" name="Line 43"/>
            <p:cNvSpPr>
              <a:spLocks noChangeShapeType="1"/>
            </p:cNvSpPr>
            <p:nvPr/>
          </p:nvSpPr>
          <p:spPr bwMode="auto">
            <a:xfrm>
              <a:off x="3360" y="3895"/>
              <a:ext cx="723" cy="61"/>
            </a:xfrm>
            <a:prstGeom prst="line">
              <a:avLst/>
            </a:prstGeom>
            <a:noFill/>
            <a:ln w="22225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34" name="Line 44"/>
            <p:cNvSpPr>
              <a:spLocks noChangeShapeType="1"/>
            </p:cNvSpPr>
            <p:nvPr/>
          </p:nvSpPr>
          <p:spPr bwMode="auto">
            <a:xfrm flipV="1">
              <a:off x="4083" y="3208"/>
              <a:ext cx="313" cy="748"/>
            </a:xfrm>
            <a:prstGeom prst="line">
              <a:avLst/>
            </a:prstGeom>
            <a:noFill/>
            <a:ln w="22225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35" name="Line 45"/>
            <p:cNvSpPr>
              <a:spLocks noChangeShapeType="1"/>
            </p:cNvSpPr>
            <p:nvPr/>
          </p:nvSpPr>
          <p:spPr bwMode="auto">
            <a:xfrm>
              <a:off x="3851" y="1901"/>
              <a:ext cx="1" cy="1627"/>
            </a:xfrm>
            <a:prstGeom prst="line">
              <a:avLst/>
            </a:prstGeom>
            <a:noFill/>
            <a:ln w="22225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36" name="Rectangle 46"/>
            <p:cNvSpPr>
              <a:spLocks noChangeArrowheads="1"/>
            </p:cNvSpPr>
            <p:nvPr/>
          </p:nvSpPr>
          <p:spPr bwMode="auto">
            <a:xfrm>
              <a:off x="3735" y="2350"/>
              <a:ext cx="130" cy="1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 b="1">
                  <a:solidFill>
                    <a:srgbClr val="000000"/>
                  </a:solidFill>
                  <a:latin typeface="CG Times" charset="0"/>
                </a:rPr>
                <a:t>x</a:t>
              </a:r>
              <a:endParaRPr lang="en-US"/>
            </a:p>
          </p:txBody>
        </p:sp>
        <p:sp>
          <p:nvSpPr>
            <p:cNvPr id="8237" name="Line 47"/>
            <p:cNvSpPr>
              <a:spLocks noChangeShapeType="1"/>
            </p:cNvSpPr>
            <p:nvPr/>
          </p:nvSpPr>
          <p:spPr bwMode="auto">
            <a:xfrm>
              <a:off x="1785" y="1901"/>
              <a:ext cx="1" cy="653"/>
            </a:xfrm>
            <a:prstGeom prst="line">
              <a:avLst/>
            </a:prstGeom>
            <a:noFill/>
            <a:ln w="22225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38" name="Line 48"/>
            <p:cNvSpPr>
              <a:spLocks noChangeShapeType="1"/>
            </p:cNvSpPr>
            <p:nvPr/>
          </p:nvSpPr>
          <p:spPr bwMode="auto">
            <a:xfrm>
              <a:off x="3592" y="2459"/>
              <a:ext cx="61" cy="238"/>
            </a:xfrm>
            <a:prstGeom prst="line">
              <a:avLst/>
            </a:prstGeom>
            <a:noFill/>
            <a:ln w="22225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39" name="Line 49"/>
            <p:cNvSpPr>
              <a:spLocks noChangeShapeType="1"/>
            </p:cNvSpPr>
            <p:nvPr/>
          </p:nvSpPr>
          <p:spPr bwMode="auto">
            <a:xfrm>
              <a:off x="3653" y="2697"/>
              <a:ext cx="293" cy="28"/>
            </a:xfrm>
            <a:prstGeom prst="line">
              <a:avLst/>
            </a:prstGeom>
            <a:noFill/>
            <a:ln w="22225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40" name="Line 50"/>
            <p:cNvSpPr>
              <a:spLocks noChangeShapeType="1"/>
            </p:cNvSpPr>
            <p:nvPr/>
          </p:nvSpPr>
          <p:spPr bwMode="auto">
            <a:xfrm flipV="1">
              <a:off x="3946" y="2425"/>
              <a:ext cx="123" cy="300"/>
            </a:xfrm>
            <a:prstGeom prst="line">
              <a:avLst/>
            </a:prstGeom>
            <a:noFill/>
            <a:ln w="22225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41" name="Line 51"/>
            <p:cNvSpPr>
              <a:spLocks noChangeShapeType="1"/>
            </p:cNvSpPr>
            <p:nvPr/>
          </p:nvSpPr>
          <p:spPr bwMode="auto">
            <a:xfrm>
              <a:off x="3851" y="1901"/>
              <a:ext cx="545" cy="1307"/>
            </a:xfrm>
            <a:prstGeom prst="line">
              <a:avLst/>
            </a:prstGeom>
            <a:noFill/>
            <a:ln w="22225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42" name="Line 52"/>
            <p:cNvSpPr>
              <a:spLocks noChangeShapeType="1"/>
            </p:cNvSpPr>
            <p:nvPr/>
          </p:nvSpPr>
          <p:spPr bwMode="auto">
            <a:xfrm>
              <a:off x="3851" y="1901"/>
              <a:ext cx="232" cy="2055"/>
            </a:xfrm>
            <a:prstGeom prst="line">
              <a:avLst/>
            </a:prstGeom>
            <a:noFill/>
            <a:ln w="22225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43" name="Line 53"/>
            <p:cNvSpPr>
              <a:spLocks noChangeShapeType="1"/>
            </p:cNvSpPr>
            <p:nvPr/>
          </p:nvSpPr>
          <p:spPr bwMode="auto">
            <a:xfrm flipH="1">
              <a:off x="3360" y="1901"/>
              <a:ext cx="491" cy="1994"/>
            </a:xfrm>
            <a:prstGeom prst="line">
              <a:avLst/>
            </a:prstGeom>
            <a:noFill/>
            <a:ln w="22225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44" name="Line 54"/>
            <p:cNvSpPr>
              <a:spLocks noChangeShapeType="1"/>
            </p:cNvSpPr>
            <p:nvPr/>
          </p:nvSpPr>
          <p:spPr bwMode="auto">
            <a:xfrm flipH="1">
              <a:off x="3210" y="1901"/>
              <a:ext cx="641" cy="1388"/>
            </a:xfrm>
            <a:prstGeom prst="line">
              <a:avLst/>
            </a:prstGeom>
            <a:noFill/>
            <a:ln w="22225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45" name="Line 55"/>
            <p:cNvSpPr>
              <a:spLocks noChangeShapeType="1"/>
            </p:cNvSpPr>
            <p:nvPr/>
          </p:nvSpPr>
          <p:spPr bwMode="auto">
            <a:xfrm>
              <a:off x="1785" y="2554"/>
              <a:ext cx="2066" cy="1"/>
            </a:xfrm>
            <a:prstGeom prst="line">
              <a:avLst/>
            </a:prstGeom>
            <a:noFill/>
            <a:ln w="22225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46" name="Line 56"/>
            <p:cNvSpPr>
              <a:spLocks noChangeShapeType="1"/>
            </p:cNvSpPr>
            <p:nvPr/>
          </p:nvSpPr>
          <p:spPr bwMode="auto">
            <a:xfrm>
              <a:off x="1785" y="3528"/>
              <a:ext cx="2066" cy="1"/>
            </a:xfrm>
            <a:prstGeom prst="line">
              <a:avLst/>
            </a:prstGeom>
            <a:noFill/>
            <a:ln w="22225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47" name="Line 57"/>
            <p:cNvSpPr>
              <a:spLocks noChangeShapeType="1"/>
            </p:cNvSpPr>
            <p:nvPr/>
          </p:nvSpPr>
          <p:spPr bwMode="auto">
            <a:xfrm flipH="1">
              <a:off x="4403" y="2316"/>
              <a:ext cx="109" cy="490"/>
            </a:xfrm>
            <a:prstGeom prst="line">
              <a:avLst/>
            </a:prstGeom>
            <a:noFill/>
            <a:ln w="0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48" name="Line 58"/>
            <p:cNvSpPr>
              <a:spLocks noChangeShapeType="1"/>
            </p:cNvSpPr>
            <p:nvPr/>
          </p:nvSpPr>
          <p:spPr bwMode="auto">
            <a:xfrm>
              <a:off x="3851" y="1901"/>
              <a:ext cx="1" cy="653"/>
            </a:xfrm>
            <a:prstGeom prst="line">
              <a:avLst/>
            </a:prstGeom>
            <a:noFill/>
            <a:ln w="22225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49" name="Line 59"/>
            <p:cNvSpPr>
              <a:spLocks noChangeShapeType="1"/>
            </p:cNvSpPr>
            <p:nvPr/>
          </p:nvSpPr>
          <p:spPr bwMode="auto">
            <a:xfrm>
              <a:off x="3189" y="2316"/>
              <a:ext cx="1323" cy="1"/>
            </a:xfrm>
            <a:prstGeom prst="line">
              <a:avLst/>
            </a:prstGeom>
            <a:noFill/>
            <a:ln w="0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50" name="Line 60"/>
            <p:cNvSpPr>
              <a:spLocks noChangeShapeType="1"/>
            </p:cNvSpPr>
            <p:nvPr/>
          </p:nvSpPr>
          <p:spPr bwMode="auto">
            <a:xfrm>
              <a:off x="3101" y="2806"/>
              <a:ext cx="1302" cy="1"/>
            </a:xfrm>
            <a:prstGeom prst="line">
              <a:avLst/>
            </a:prstGeom>
            <a:noFill/>
            <a:ln w="0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51" name="Line 61"/>
            <p:cNvSpPr>
              <a:spLocks noChangeShapeType="1"/>
            </p:cNvSpPr>
            <p:nvPr/>
          </p:nvSpPr>
          <p:spPr bwMode="auto">
            <a:xfrm flipH="1">
              <a:off x="3101" y="2316"/>
              <a:ext cx="88" cy="490"/>
            </a:xfrm>
            <a:prstGeom prst="line">
              <a:avLst/>
            </a:prstGeom>
            <a:noFill/>
            <a:ln w="0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52" name="Line 62"/>
            <p:cNvSpPr>
              <a:spLocks noChangeShapeType="1"/>
            </p:cNvSpPr>
            <p:nvPr/>
          </p:nvSpPr>
          <p:spPr bwMode="auto">
            <a:xfrm flipH="1">
              <a:off x="1178" y="2309"/>
              <a:ext cx="75" cy="497"/>
            </a:xfrm>
            <a:prstGeom prst="line">
              <a:avLst/>
            </a:prstGeom>
            <a:noFill/>
            <a:ln w="0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53" name="Line 63"/>
            <p:cNvSpPr>
              <a:spLocks noChangeShapeType="1"/>
            </p:cNvSpPr>
            <p:nvPr/>
          </p:nvSpPr>
          <p:spPr bwMode="auto">
            <a:xfrm>
              <a:off x="1253" y="2309"/>
              <a:ext cx="1405" cy="7"/>
            </a:xfrm>
            <a:prstGeom prst="line">
              <a:avLst/>
            </a:prstGeom>
            <a:noFill/>
            <a:ln w="0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54" name="Line 64"/>
            <p:cNvSpPr>
              <a:spLocks noChangeShapeType="1"/>
            </p:cNvSpPr>
            <p:nvPr/>
          </p:nvSpPr>
          <p:spPr bwMode="auto">
            <a:xfrm flipH="1">
              <a:off x="2562" y="2316"/>
              <a:ext cx="96" cy="490"/>
            </a:xfrm>
            <a:prstGeom prst="line">
              <a:avLst/>
            </a:prstGeom>
            <a:noFill/>
            <a:ln w="0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55" name="Line 65"/>
            <p:cNvSpPr>
              <a:spLocks noChangeShapeType="1"/>
            </p:cNvSpPr>
            <p:nvPr/>
          </p:nvSpPr>
          <p:spPr bwMode="auto">
            <a:xfrm>
              <a:off x="1178" y="2806"/>
              <a:ext cx="1384" cy="1"/>
            </a:xfrm>
            <a:prstGeom prst="line">
              <a:avLst/>
            </a:prstGeom>
            <a:noFill/>
            <a:ln w="0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56" name="Line 66"/>
            <p:cNvSpPr>
              <a:spLocks noChangeShapeType="1"/>
            </p:cNvSpPr>
            <p:nvPr/>
          </p:nvSpPr>
          <p:spPr bwMode="auto">
            <a:xfrm>
              <a:off x="3851" y="2554"/>
              <a:ext cx="1" cy="974"/>
            </a:xfrm>
            <a:prstGeom prst="line">
              <a:avLst/>
            </a:prstGeom>
            <a:noFill/>
            <a:ln w="0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57" name="Rectangle 67"/>
            <p:cNvSpPr>
              <a:spLocks noChangeArrowheads="1"/>
            </p:cNvSpPr>
            <p:nvPr/>
          </p:nvSpPr>
          <p:spPr bwMode="auto">
            <a:xfrm>
              <a:off x="3728" y="3038"/>
              <a:ext cx="170" cy="1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 b="1">
                  <a:solidFill>
                    <a:srgbClr val="000000"/>
                  </a:solidFill>
                  <a:latin typeface="CG Times" charset="0"/>
                </a:rPr>
                <a:t>H</a:t>
              </a:r>
              <a:endParaRPr lang="en-US"/>
            </a:p>
          </p:txBody>
        </p:sp>
        <p:sp>
          <p:nvSpPr>
            <p:cNvPr id="8258" name="Oval 68"/>
            <p:cNvSpPr>
              <a:spLocks noChangeArrowheads="1"/>
            </p:cNvSpPr>
            <p:nvPr/>
          </p:nvSpPr>
          <p:spPr bwMode="auto">
            <a:xfrm>
              <a:off x="1771" y="3514"/>
              <a:ext cx="34" cy="34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59" name="Oval 69"/>
            <p:cNvSpPr>
              <a:spLocks noChangeArrowheads="1"/>
            </p:cNvSpPr>
            <p:nvPr/>
          </p:nvSpPr>
          <p:spPr bwMode="auto">
            <a:xfrm>
              <a:off x="1771" y="1888"/>
              <a:ext cx="34" cy="34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60" name="Rectangle 70"/>
            <p:cNvSpPr>
              <a:spLocks noChangeArrowheads="1"/>
            </p:cNvSpPr>
            <p:nvPr/>
          </p:nvSpPr>
          <p:spPr bwMode="auto">
            <a:xfrm>
              <a:off x="1737" y="1724"/>
              <a:ext cx="164" cy="1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 b="1">
                  <a:solidFill>
                    <a:srgbClr val="000000"/>
                  </a:solidFill>
                  <a:latin typeface="CG Times" charset="0"/>
                </a:rPr>
                <a:t>V</a:t>
              </a:r>
              <a:endParaRPr lang="en-US"/>
            </a:p>
          </p:txBody>
        </p:sp>
        <p:sp>
          <p:nvSpPr>
            <p:cNvPr id="8261" name="Rectangle 71"/>
            <p:cNvSpPr>
              <a:spLocks noChangeArrowheads="1"/>
            </p:cNvSpPr>
            <p:nvPr/>
          </p:nvSpPr>
          <p:spPr bwMode="auto">
            <a:xfrm>
              <a:off x="1846" y="1799"/>
              <a:ext cx="130" cy="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 b="1">
                  <a:solidFill>
                    <a:srgbClr val="000000"/>
                  </a:solidFill>
                </a:rPr>
                <a:t>1</a:t>
              </a:r>
              <a:endParaRPr lang="en-US"/>
            </a:p>
          </p:txBody>
        </p:sp>
        <p:sp>
          <p:nvSpPr>
            <p:cNvPr id="8262" name="Oval 72"/>
            <p:cNvSpPr>
              <a:spLocks noChangeArrowheads="1"/>
            </p:cNvSpPr>
            <p:nvPr/>
          </p:nvSpPr>
          <p:spPr bwMode="auto">
            <a:xfrm>
              <a:off x="1696" y="2990"/>
              <a:ext cx="34" cy="34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63" name="Oval 73"/>
            <p:cNvSpPr>
              <a:spLocks noChangeArrowheads="1"/>
            </p:cNvSpPr>
            <p:nvPr/>
          </p:nvSpPr>
          <p:spPr bwMode="auto">
            <a:xfrm>
              <a:off x="987" y="3289"/>
              <a:ext cx="34" cy="34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64" name="Rectangle 74"/>
            <p:cNvSpPr>
              <a:spLocks noChangeArrowheads="1"/>
            </p:cNvSpPr>
            <p:nvPr/>
          </p:nvSpPr>
          <p:spPr bwMode="auto">
            <a:xfrm>
              <a:off x="858" y="3269"/>
              <a:ext cx="164" cy="1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 b="1">
                  <a:solidFill>
                    <a:srgbClr val="000000"/>
                  </a:solidFill>
                  <a:latin typeface="CG Times" charset="0"/>
                </a:rPr>
                <a:t>A</a:t>
              </a:r>
              <a:endParaRPr lang="en-US"/>
            </a:p>
          </p:txBody>
        </p:sp>
        <p:sp>
          <p:nvSpPr>
            <p:cNvPr id="8265" name="Rectangle 75"/>
            <p:cNvSpPr>
              <a:spLocks noChangeArrowheads="1"/>
            </p:cNvSpPr>
            <p:nvPr/>
          </p:nvSpPr>
          <p:spPr bwMode="auto">
            <a:xfrm>
              <a:off x="967" y="3344"/>
              <a:ext cx="136" cy="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 b="1">
                  <a:solidFill>
                    <a:srgbClr val="000000"/>
                  </a:solidFill>
                </a:rPr>
                <a:t>n</a:t>
              </a:r>
              <a:endParaRPr lang="en-US"/>
            </a:p>
          </p:txBody>
        </p:sp>
        <p:sp>
          <p:nvSpPr>
            <p:cNvPr id="8266" name="Oval 76"/>
            <p:cNvSpPr>
              <a:spLocks noChangeArrowheads="1"/>
            </p:cNvSpPr>
            <p:nvPr/>
          </p:nvSpPr>
          <p:spPr bwMode="auto">
            <a:xfrm>
              <a:off x="2269" y="3010"/>
              <a:ext cx="34" cy="34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67" name="Oval 77"/>
            <p:cNvSpPr>
              <a:spLocks noChangeArrowheads="1"/>
            </p:cNvSpPr>
            <p:nvPr/>
          </p:nvSpPr>
          <p:spPr bwMode="auto">
            <a:xfrm>
              <a:off x="2849" y="3466"/>
              <a:ext cx="34" cy="34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68" name="Rectangle 78"/>
            <p:cNvSpPr>
              <a:spLocks noChangeArrowheads="1"/>
            </p:cNvSpPr>
            <p:nvPr/>
          </p:nvSpPr>
          <p:spPr bwMode="auto">
            <a:xfrm>
              <a:off x="2855" y="3419"/>
              <a:ext cx="164" cy="1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 b="1">
                  <a:solidFill>
                    <a:srgbClr val="000000"/>
                  </a:solidFill>
                  <a:latin typeface="CG Times" charset="0"/>
                </a:rPr>
                <a:t>A</a:t>
              </a:r>
              <a:endParaRPr lang="en-US"/>
            </a:p>
          </p:txBody>
        </p:sp>
        <p:sp>
          <p:nvSpPr>
            <p:cNvPr id="8269" name="Rectangle 79"/>
            <p:cNvSpPr>
              <a:spLocks noChangeArrowheads="1"/>
            </p:cNvSpPr>
            <p:nvPr/>
          </p:nvSpPr>
          <p:spPr bwMode="auto">
            <a:xfrm>
              <a:off x="2964" y="3494"/>
              <a:ext cx="130" cy="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 b="1">
                  <a:solidFill>
                    <a:srgbClr val="000000"/>
                  </a:solidFill>
                </a:rPr>
                <a:t>3</a:t>
              </a:r>
              <a:endParaRPr lang="en-US"/>
            </a:p>
          </p:txBody>
        </p:sp>
        <p:sp>
          <p:nvSpPr>
            <p:cNvPr id="8270" name="Oval 80"/>
            <p:cNvSpPr>
              <a:spLocks noChangeArrowheads="1"/>
            </p:cNvSpPr>
            <p:nvPr/>
          </p:nvSpPr>
          <p:spPr bwMode="auto">
            <a:xfrm>
              <a:off x="2337" y="4031"/>
              <a:ext cx="34" cy="34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71" name="Rectangle 81"/>
            <p:cNvSpPr>
              <a:spLocks noChangeArrowheads="1"/>
            </p:cNvSpPr>
            <p:nvPr/>
          </p:nvSpPr>
          <p:spPr bwMode="auto">
            <a:xfrm>
              <a:off x="2358" y="4004"/>
              <a:ext cx="164" cy="1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 b="1">
                  <a:solidFill>
                    <a:srgbClr val="000000"/>
                  </a:solidFill>
                  <a:latin typeface="CG Times" charset="0"/>
                </a:rPr>
                <a:t>A</a:t>
              </a:r>
              <a:endParaRPr lang="en-US"/>
            </a:p>
          </p:txBody>
        </p:sp>
        <p:sp>
          <p:nvSpPr>
            <p:cNvPr id="8272" name="Rectangle 82"/>
            <p:cNvSpPr>
              <a:spLocks noChangeArrowheads="1"/>
            </p:cNvSpPr>
            <p:nvPr/>
          </p:nvSpPr>
          <p:spPr bwMode="auto">
            <a:xfrm>
              <a:off x="2467" y="4079"/>
              <a:ext cx="130" cy="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 b="1">
                  <a:solidFill>
                    <a:srgbClr val="000000"/>
                  </a:solidFill>
                </a:rPr>
                <a:t>2</a:t>
              </a:r>
              <a:endParaRPr lang="en-US"/>
            </a:p>
          </p:txBody>
        </p:sp>
        <p:sp>
          <p:nvSpPr>
            <p:cNvPr id="8273" name="Oval 83"/>
            <p:cNvSpPr>
              <a:spLocks noChangeArrowheads="1"/>
            </p:cNvSpPr>
            <p:nvPr/>
          </p:nvSpPr>
          <p:spPr bwMode="auto">
            <a:xfrm>
              <a:off x="1328" y="3990"/>
              <a:ext cx="34" cy="34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74" name="Rectangle 84"/>
            <p:cNvSpPr>
              <a:spLocks noChangeArrowheads="1"/>
            </p:cNvSpPr>
            <p:nvPr/>
          </p:nvSpPr>
          <p:spPr bwMode="auto">
            <a:xfrm>
              <a:off x="1205" y="3963"/>
              <a:ext cx="164" cy="1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 b="1">
                  <a:solidFill>
                    <a:srgbClr val="000000"/>
                  </a:solidFill>
                  <a:latin typeface="CG Times" charset="0"/>
                </a:rPr>
                <a:t>A</a:t>
              </a:r>
              <a:endParaRPr lang="en-US"/>
            </a:p>
          </p:txBody>
        </p:sp>
        <p:sp>
          <p:nvSpPr>
            <p:cNvPr id="8275" name="Rectangle 85"/>
            <p:cNvSpPr>
              <a:spLocks noChangeArrowheads="1"/>
            </p:cNvSpPr>
            <p:nvPr/>
          </p:nvSpPr>
          <p:spPr bwMode="auto">
            <a:xfrm>
              <a:off x="1314" y="4038"/>
              <a:ext cx="130" cy="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 b="1">
                  <a:solidFill>
                    <a:srgbClr val="000000"/>
                  </a:solidFill>
                </a:rPr>
                <a:t>1</a:t>
              </a:r>
              <a:endParaRPr lang="en-US"/>
            </a:p>
          </p:txBody>
        </p:sp>
        <p:sp>
          <p:nvSpPr>
            <p:cNvPr id="8276" name="Oval 86"/>
            <p:cNvSpPr>
              <a:spLocks noChangeArrowheads="1"/>
            </p:cNvSpPr>
            <p:nvPr/>
          </p:nvSpPr>
          <p:spPr bwMode="auto">
            <a:xfrm>
              <a:off x="1771" y="2541"/>
              <a:ext cx="34" cy="34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77" name="Oval 87"/>
            <p:cNvSpPr>
              <a:spLocks noChangeArrowheads="1"/>
            </p:cNvSpPr>
            <p:nvPr/>
          </p:nvSpPr>
          <p:spPr bwMode="auto">
            <a:xfrm>
              <a:off x="1744" y="2330"/>
              <a:ext cx="34" cy="34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78" name="Oval 88"/>
            <p:cNvSpPr>
              <a:spLocks noChangeArrowheads="1"/>
            </p:cNvSpPr>
            <p:nvPr/>
          </p:nvSpPr>
          <p:spPr bwMode="auto">
            <a:xfrm>
              <a:off x="1458" y="2446"/>
              <a:ext cx="34" cy="34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79" name="Rectangle 89"/>
            <p:cNvSpPr>
              <a:spLocks noChangeArrowheads="1"/>
            </p:cNvSpPr>
            <p:nvPr/>
          </p:nvSpPr>
          <p:spPr bwMode="auto">
            <a:xfrm>
              <a:off x="1233" y="2303"/>
              <a:ext cx="205" cy="1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 b="1">
                  <a:solidFill>
                    <a:srgbClr val="000000"/>
                  </a:solidFill>
                  <a:latin typeface="CG Times" charset="0"/>
                </a:rPr>
                <a:t>A'</a:t>
              </a:r>
              <a:endParaRPr lang="en-US"/>
            </a:p>
          </p:txBody>
        </p:sp>
        <p:sp>
          <p:nvSpPr>
            <p:cNvPr id="8280" name="Rectangle 90"/>
            <p:cNvSpPr>
              <a:spLocks noChangeArrowheads="1"/>
            </p:cNvSpPr>
            <p:nvPr/>
          </p:nvSpPr>
          <p:spPr bwMode="auto">
            <a:xfrm>
              <a:off x="1389" y="2378"/>
              <a:ext cx="136" cy="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 b="1">
                  <a:solidFill>
                    <a:srgbClr val="000000"/>
                  </a:solidFill>
                </a:rPr>
                <a:t>n</a:t>
              </a:r>
              <a:endParaRPr lang="en-US"/>
            </a:p>
          </p:txBody>
        </p:sp>
        <p:sp>
          <p:nvSpPr>
            <p:cNvPr id="8281" name="Oval 91"/>
            <p:cNvSpPr>
              <a:spLocks noChangeArrowheads="1"/>
            </p:cNvSpPr>
            <p:nvPr/>
          </p:nvSpPr>
          <p:spPr bwMode="auto">
            <a:xfrm>
              <a:off x="1969" y="2337"/>
              <a:ext cx="34" cy="34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82" name="Oval 92"/>
            <p:cNvSpPr>
              <a:spLocks noChangeArrowheads="1"/>
            </p:cNvSpPr>
            <p:nvPr/>
          </p:nvSpPr>
          <p:spPr bwMode="auto">
            <a:xfrm>
              <a:off x="2201" y="2520"/>
              <a:ext cx="34" cy="34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83" name="Rectangle 93"/>
            <p:cNvSpPr>
              <a:spLocks noChangeArrowheads="1"/>
            </p:cNvSpPr>
            <p:nvPr/>
          </p:nvSpPr>
          <p:spPr bwMode="auto">
            <a:xfrm>
              <a:off x="2201" y="2350"/>
              <a:ext cx="205" cy="1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 b="1">
                  <a:solidFill>
                    <a:srgbClr val="000000"/>
                  </a:solidFill>
                  <a:latin typeface="CG Times" charset="0"/>
                </a:rPr>
                <a:t>A'</a:t>
              </a:r>
              <a:endParaRPr lang="en-US"/>
            </a:p>
          </p:txBody>
        </p:sp>
        <p:sp>
          <p:nvSpPr>
            <p:cNvPr id="8284" name="Rectangle 94"/>
            <p:cNvSpPr>
              <a:spLocks noChangeArrowheads="1"/>
            </p:cNvSpPr>
            <p:nvPr/>
          </p:nvSpPr>
          <p:spPr bwMode="auto">
            <a:xfrm>
              <a:off x="2358" y="2425"/>
              <a:ext cx="130" cy="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 b="1">
                  <a:solidFill>
                    <a:srgbClr val="000000"/>
                  </a:solidFill>
                </a:rPr>
                <a:t>3</a:t>
              </a:r>
              <a:endParaRPr lang="en-US"/>
            </a:p>
          </p:txBody>
        </p:sp>
        <p:sp>
          <p:nvSpPr>
            <p:cNvPr id="8285" name="Oval 95"/>
            <p:cNvSpPr>
              <a:spLocks noChangeArrowheads="1"/>
            </p:cNvSpPr>
            <p:nvPr/>
          </p:nvSpPr>
          <p:spPr bwMode="auto">
            <a:xfrm>
              <a:off x="1996" y="2745"/>
              <a:ext cx="34" cy="34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86" name="Rectangle 96"/>
            <p:cNvSpPr>
              <a:spLocks noChangeArrowheads="1"/>
            </p:cNvSpPr>
            <p:nvPr/>
          </p:nvSpPr>
          <p:spPr bwMode="auto">
            <a:xfrm>
              <a:off x="2003" y="2711"/>
              <a:ext cx="205" cy="1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 b="1">
                  <a:solidFill>
                    <a:srgbClr val="000000"/>
                  </a:solidFill>
                  <a:latin typeface="CG Times" charset="0"/>
                </a:rPr>
                <a:t>A'</a:t>
              </a:r>
              <a:endParaRPr lang="en-US"/>
            </a:p>
          </p:txBody>
        </p:sp>
        <p:sp>
          <p:nvSpPr>
            <p:cNvPr id="8287" name="Rectangle 97"/>
            <p:cNvSpPr>
              <a:spLocks noChangeArrowheads="1"/>
            </p:cNvSpPr>
            <p:nvPr/>
          </p:nvSpPr>
          <p:spPr bwMode="auto">
            <a:xfrm>
              <a:off x="2160" y="2786"/>
              <a:ext cx="130" cy="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 b="1">
                  <a:solidFill>
                    <a:srgbClr val="000000"/>
                  </a:solidFill>
                </a:rPr>
                <a:t>2</a:t>
              </a:r>
              <a:endParaRPr lang="en-US"/>
            </a:p>
          </p:txBody>
        </p:sp>
        <p:sp>
          <p:nvSpPr>
            <p:cNvPr id="8288" name="Oval 98"/>
            <p:cNvSpPr>
              <a:spLocks noChangeArrowheads="1"/>
            </p:cNvSpPr>
            <p:nvPr/>
          </p:nvSpPr>
          <p:spPr bwMode="auto">
            <a:xfrm>
              <a:off x="1594" y="2731"/>
              <a:ext cx="34" cy="34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89" name="Rectangle 99"/>
            <p:cNvSpPr>
              <a:spLocks noChangeArrowheads="1"/>
            </p:cNvSpPr>
            <p:nvPr/>
          </p:nvSpPr>
          <p:spPr bwMode="auto">
            <a:xfrm>
              <a:off x="1553" y="2711"/>
              <a:ext cx="205" cy="1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 b="1">
                  <a:solidFill>
                    <a:srgbClr val="000000"/>
                  </a:solidFill>
                  <a:latin typeface="CG Times" charset="0"/>
                </a:rPr>
                <a:t>A'</a:t>
              </a:r>
              <a:endParaRPr lang="en-US"/>
            </a:p>
          </p:txBody>
        </p:sp>
        <p:sp>
          <p:nvSpPr>
            <p:cNvPr id="8290" name="Rectangle 100"/>
            <p:cNvSpPr>
              <a:spLocks noChangeArrowheads="1"/>
            </p:cNvSpPr>
            <p:nvPr/>
          </p:nvSpPr>
          <p:spPr bwMode="auto">
            <a:xfrm>
              <a:off x="1710" y="2786"/>
              <a:ext cx="130" cy="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 b="1">
                  <a:solidFill>
                    <a:srgbClr val="000000"/>
                  </a:solidFill>
                </a:rPr>
                <a:t>1</a:t>
              </a:r>
              <a:endParaRPr lang="en-US"/>
            </a:p>
          </p:txBody>
        </p:sp>
        <p:sp>
          <p:nvSpPr>
            <p:cNvPr id="8291" name="Oval 101"/>
            <p:cNvSpPr>
              <a:spLocks noChangeArrowheads="1"/>
            </p:cNvSpPr>
            <p:nvPr/>
          </p:nvSpPr>
          <p:spPr bwMode="auto">
            <a:xfrm>
              <a:off x="3196" y="3276"/>
              <a:ext cx="34" cy="34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92" name="Rectangle 102"/>
            <p:cNvSpPr>
              <a:spLocks noChangeArrowheads="1"/>
            </p:cNvSpPr>
            <p:nvPr/>
          </p:nvSpPr>
          <p:spPr bwMode="auto">
            <a:xfrm>
              <a:off x="3046" y="3221"/>
              <a:ext cx="164" cy="1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 b="1">
                  <a:solidFill>
                    <a:srgbClr val="000000"/>
                  </a:solidFill>
                  <a:latin typeface="CG Times" charset="0"/>
                </a:rPr>
                <a:t>B</a:t>
              </a:r>
              <a:endParaRPr lang="en-US"/>
            </a:p>
          </p:txBody>
        </p:sp>
        <p:sp>
          <p:nvSpPr>
            <p:cNvPr id="8293" name="Rectangle 103"/>
            <p:cNvSpPr>
              <a:spLocks noChangeArrowheads="1"/>
            </p:cNvSpPr>
            <p:nvPr/>
          </p:nvSpPr>
          <p:spPr bwMode="auto">
            <a:xfrm>
              <a:off x="3148" y="3296"/>
              <a:ext cx="177" cy="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 b="1">
                  <a:solidFill>
                    <a:srgbClr val="000000"/>
                  </a:solidFill>
                </a:rPr>
                <a:t>m</a:t>
              </a:r>
              <a:endParaRPr lang="en-US"/>
            </a:p>
          </p:txBody>
        </p:sp>
        <p:sp>
          <p:nvSpPr>
            <p:cNvPr id="8294" name="Oval 104"/>
            <p:cNvSpPr>
              <a:spLocks noChangeArrowheads="1"/>
            </p:cNvSpPr>
            <p:nvPr/>
          </p:nvSpPr>
          <p:spPr bwMode="auto">
            <a:xfrm>
              <a:off x="3346" y="3882"/>
              <a:ext cx="34" cy="34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95" name="Rectangle 105"/>
            <p:cNvSpPr>
              <a:spLocks noChangeArrowheads="1"/>
            </p:cNvSpPr>
            <p:nvPr/>
          </p:nvSpPr>
          <p:spPr bwMode="auto">
            <a:xfrm>
              <a:off x="3230" y="3882"/>
              <a:ext cx="164" cy="1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 b="1">
                  <a:solidFill>
                    <a:srgbClr val="000000"/>
                  </a:solidFill>
                  <a:latin typeface="CG Times" charset="0"/>
                </a:rPr>
                <a:t>B</a:t>
              </a:r>
              <a:endParaRPr lang="en-US"/>
            </a:p>
          </p:txBody>
        </p:sp>
        <p:sp>
          <p:nvSpPr>
            <p:cNvPr id="8296" name="Rectangle 106"/>
            <p:cNvSpPr>
              <a:spLocks noChangeArrowheads="1"/>
            </p:cNvSpPr>
            <p:nvPr/>
          </p:nvSpPr>
          <p:spPr bwMode="auto">
            <a:xfrm>
              <a:off x="3333" y="3956"/>
              <a:ext cx="130" cy="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 b="1">
                  <a:solidFill>
                    <a:srgbClr val="000000"/>
                  </a:solidFill>
                </a:rPr>
                <a:t>1</a:t>
              </a:r>
              <a:endParaRPr lang="en-US"/>
            </a:p>
          </p:txBody>
        </p:sp>
        <p:sp>
          <p:nvSpPr>
            <p:cNvPr id="8297" name="Oval 107"/>
            <p:cNvSpPr>
              <a:spLocks noChangeArrowheads="1"/>
            </p:cNvSpPr>
            <p:nvPr/>
          </p:nvSpPr>
          <p:spPr bwMode="auto">
            <a:xfrm>
              <a:off x="4069" y="3943"/>
              <a:ext cx="34" cy="34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98" name="Rectangle 108"/>
            <p:cNvSpPr>
              <a:spLocks noChangeArrowheads="1"/>
            </p:cNvSpPr>
            <p:nvPr/>
          </p:nvSpPr>
          <p:spPr bwMode="auto">
            <a:xfrm>
              <a:off x="4076" y="3929"/>
              <a:ext cx="164" cy="1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 b="1">
                  <a:solidFill>
                    <a:srgbClr val="000000"/>
                  </a:solidFill>
                  <a:latin typeface="CG Times" charset="0"/>
                </a:rPr>
                <a:t>B</a:t>
              </a:r>
              <a:endParaRPr lang="en-US"/>
            </a:p>
          </p:txBody>
        </p:sp>
        <p:sp>
          <p:nvSpPr>
            <p:cNvPr id="8299" name="Rectangle 109"/>
            <p:cNvSpPr>
              <a:spLocks noChangeArrowheads="1"/>
            </p:cNvSpPr>
            <p:nvPr/>
          </p:nvSpPr>
          <p:spPr bwMode="auto">
            <a:xfrm>
              <a:off x="4178" y="4004"/>
              <a:ext cx="130" cy="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 b="1">
                  <a:solidFill>
                    <a:srgbClr val="000000"/>
                  </a:solidFill>
                </a:rPr>
                <a:t>2</a:t>
              </a:r>
              <a:endParaRPr lang="en-US"/>
            </a:p>
          </p:txBody>
        </p:sp>
        <p:sp>
          <p:nvSpPr>
            <p:cNvPr id="8300" name="Oval 110"/>
            <p:cNvSpPr>
              <a:spLocks noChangeArrowheads="1"/>
            </p:cNvSpPr>
            <p:nvPr/>
          </p:nvSpPr>
          <p:spPr bwMode="auto">
            <a:xfrm>
              <a:off x="4383" y="3194"/>
              <a:ext cx="34" cy="34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301" name="Rectangle 111"/>
            <p:cNvSpPr>
              <a:spLocks noChangeArrowheads="1"/>
            </p:cNvSpPr>
            <p:nvPr/>
          </p:nvSpPr>
          <p:spPr bwMode="auto">
            <a:xfrm>
              <a:off x="4369" y="3126"/>
              <a:ext cx="164" cy="1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 b="1">
                  <a:solidFill>
                    <a:srgbClr val="000000"/>
                  </a:solidFill>
                  <a:latin typeface="CG Times" charset="0"/>
                </a:rPr>
                <a:t>B</a:t>
              </a:r>
              <a:endParaRPr lang="en-US"/>
            </a:p>
          </p:txBody>
        </p:sp>
        <p:sp>
          <p:nvSpPr>
            <p:cNvPr id="8302" name="Rectangle 112"/>
            <p:cNvSpPr>
              <a:spLocks noChangeArrowheads="1"/>
            </p:cNvSpPr>
            <p:nvPr/>
          </p:nvSpPr>
          <p:spPr bwMode="auto">
            <a:xfrm>
              <a:off x="4471" y="3201"/>
              <a:ext cx="130" cy="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 b="1">
                  <a:solidFill>
                    <a:srgbClr val="000000"/>
                  </a:solidFill>
                </a:rPr>
                <a:t>3</a:t>
              </a:r>
              <a:endParaRPr lang="en-US"/>
            </a:p>
          </p:txBody>
        </p:sp>
        <p:sp>
          <p:nvSpPr>
            <p:cNvPr id="8303" name="Oval 113"/>
            <p:cNvSpPr>
              <a:spLocks noChangeArrowheads="1"/>
            </p:cNvSpPr>
            <p:nvPr/>
          </p:nvSpPr>
          <p:spPr bwMode="auto">
            <a:xfrm>
              <a:off x="3673" y="2949"/>
              <a:ext cx="35" cy="34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304" name="Oval 114"/>
            <p:cNvSpPr>
              <a:spLocks noChangeArrowheads="1"/>
            </p:cNvSpPr>
            <p:nvPr/>
          </p:nvSpPr>
          <p:spPr bwMode="auto">
            <a:xfrm>
              <a:off x="3837" y="3514"/>
              <a:ext cx="34" cy="34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305" name="Oval 115"/>
            <p:cNvSpPr>
              <a:spLocks noChangeArrowheads="1"/>
            </p:cNvSpPr>
            <p:nvPr/>
          </p:nvSpPr>
          <p:spPr bwMode="auto">
            <a:xfrm>
              <a:off x="3837" y="1888"/>
              <a:ext cx="34" cy="34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306" name="Rectangle 116"/>
            <p:cNvSpPr>
              <a:spLocks noChangeArrowheads="1"/>
            </p:cNvSpPr>
            <p:nvPr/>
          </p:nvSpPr>
          <p:spPr bwMode="auto">
            <a:xfrm>
              <a:off x="3762" y="1724"/>
              <a:ext cx="164" cy="1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 b="1">
                  <a:solidFill>
                    <a:srgbClr val="000000"/>
                  </a:solidFill>
                  <a:latin typeface="CG Times" charset="0"/>
                </a:rPr>
                <a:t>V</a:t>
              </a:r>
              <a:endParaRPr lang="en-US"/>
            </a:p>
          </p:txBody>
        </p:sp>
        <p:sp>
          <p:nvSpPr>
            <p:cNvPr id="8307" name="Rectangle 117"/>
            <p:cNvSpPr>
              <a:spLocks noChangeArrowheads="1"/>
            </p:cNvSpPr>
            <p:nvPr/>
          </p:nvSpPr>
          <p:spPr bwMode="auto">
            <a:xfrm>
              <a:off x="3871" y="1799"/>
              <a:ext cx="130" cy="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 b="1">
                  <a:solidFill>
                    <a:srgbClr val="000000"/>
                  </a:solidFill>
                </a:rPr>
                <a:t>2</a:t>
              </a:r>
              <a:endParaRPr lang="en-US"/>
            </a:p>
          </p:txBody>
        </p:sp>
        <p:sp>
          <p:nvSpPr>
            <p:cNvPr id="8308" name="Oval 118"/>
            <p:cNvSpPr>
              <a:spLocks noChangeArrowheads="1"/>
            </p:cNvSpPr>
            <p:nvPr/>
          </p:nvSpPr>
          <p:spPr bwMode="auto">
            <a:xfrm>
              <a:off x="3578" y="2446"/>
              <a:ext cx="34" cy="34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309" name="Rectangle 119"/>
            <p:cNvSpPr>
              <a:spLocks noChangeArrowheads="1"/>
            </p:cNvSpPr>
            <p:nvPr/>
          </p:nvSpPr>
          <p:spPr bwMode="auto">
            <a:xfrm>
              <a:off x="3326" y="2330"/>
              <a:ext cx="205" cy="1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 b="1">
                  <a:solidFill>
                    <a:srgbClr val="000000"/>
                  </a:solidFill>
                  <a:latin typeface="CG Times" charset="0"/>
                </a:rPr>
                <a:t>B'</a:t>
              </a:r>
              <a:endParaRPr lang="en-US"/>
            </a:p>
          </p:txBody>
        </p:sp>
        <p:sp>
          <p:nvSpPr>
            <p:cNvPr id="8310" name="Rectangle 120"/>
            <p:cNvSpPr>
              <a:spLocks noChangeArrowheads="1"/>
            </p:cNvSpPr>
            <p:nvPr/>
          </p:nvSpPr>
          <p:spPr bwMode="auto">
            <a:xfrm>
              <a:off x="3476" y="2405"/>
              <a:ext cx="177" cy="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 b="1">
                  <a:solidFill>
                    <a:srgbClr val="000000"/>
                  </a:solidFill>
                </a:rPr>
                <a:t>m</a:t>
              </a:r>
              <a:endParaRPr lang="en-US"/>
            </a:p>
          </p:txBody>
        </p:sp>
        <p:sp>
          <p:nvSpPr>
            <p:cNvPr id="8311" name="Oval 121"/>
            <p:cNvSpPr>
              <a:spLocks noChangeArrowheads="1"/>
            </p:cNvSpPr>
            <p:nvPr/>
          </p:nvSpPr>
          <p:spPr bwMode="auto">
            <a:xfrm>
              <a:off x="3639" y="2684"/>
              <a:ext cx="34" cy="34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312" name="Oval 122"/>
            <p:cNvSpPr>
              <a:spLocks noChangeArrowheads="1"/>
            </p:cNvSpPr>
            <p:nvPr/>
          </p:nvSpPr>
          <p:spPr bwMode="auto">
            <a:xfrm>
              <a:off x="3933" y="2711"/>
              <a:ext cx="34" cy="34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313" name="Rectangle 123"/>
            <p:cNvSpPr>
              <a:spLocks noChangeArrowheads="1"/>
            </p:cNvSpPr>
            <p:nvPr/>
          </p:nvSpPr>
          <p:spPr bwMode="auto">
            <a:xfrm>
              <a:off x="3960" y="2663"/>
              <a:ext cx="205" cy="1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 b="1">
                  <a:solidFill>
                    <a:srgbClr val="000000"/>
                  </a:solidFill>
                  <a:latin typeface="CG Times" charset="0"/>
                </a:rPr>
                <a:t>B'</a:t>
              </a:r>
              <a:endParaRPr lang="en-US"/>
            </a:p>
          </p:txBody>
        </p:sp>
        <p:sp>
          <p:nvSpPr>
            <p:cNvPr id="8314" name="Rectangle 124"/>
            <p:cNvSpPr>
              <a:spLocks noChangeArrowheads="1"/>
            </p:cNvSpPr>
            <p:nvPr/>
          </p:nvSpPr>
          <p:spPr bwMode="auto">
            <a:xfrm>
              <a:off x="4110" y="2738"/>
              <a:ext cx="130" cy="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 b="1">
                  <a:solidFill>
                    <a:srgbClr val="000000"/>
                  </a:solidFill>
                </a:rPr>
                <a:t>2</a:t>
              </a:r>
              <a:endParaRPr lang="en-US"/>
            </a:p>
          </p:txBody>
        </p:sp>
        <p:sp>
          <p:nvSpPr>
            <p:cNvPr id="8315" name="Oval 125"/>
            <p:cNvSpPr>
              <a:spLocks noChangeArrowheads="1"/>
            </p:cNvSpPr>
            <p:nvPr/>
          </p:nvSpPr>
          <p:spPr bwMode="auto">
            <a:xfrm>
              <a:off x="4055" y="2412"/>
              <a:ext cx="34" cy="34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316" name="Rectangle 126"/>
            <p:cNvSpPr>
              <a:spLocks noChangeArrowheads="1"/>
            </p:cNvSpPr>
            <p:nvPr/>
          </p:nvSpPr>
          <p:spPr bwMode="auto">
            <a:xfrm>
              <a:off x="4083" y="2337"/>
              <a:ext cx="205" cy="1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 b="1">
                  <a:solidFill>
                    <a:srgbClr val="000000"/>
                  </a:solidFill>
                  <a:latin typeface="CG Times" charset="0"/>
                </a:rPr>
                <a:t>B'</a:t>
              </a:r>
              <a:endParaRPr lang="en-US"/>
            </a:p>
          </p:txBody>
        </p:sp>
        <p:sp>
          <p:nvSpPr>
            <p:cNvPr id="8317" name="Rectangle 127"/>
            <p:cNvSpPr>
              <a:spLocks noChangeArrowheads="1"/>
            </p:cNvSpPr>
            <p:nvPr/>
          </p:nvSpPr>
          <p:spPr bwMode="auto">
            <a:xfrm>
              <a:off x="4233" y="2412"/>
              <a:ext cx="130" cy="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 b="1">
                  <a:solidFill>
                    <a:srgbClr val="000000"/>
                  </a:solidFill>
                </a:rPr>
                <a:t>3</a:t>
              </a:r>
              <a:endParaRPr lang="en-US"/>
            </a:p>
          </p:txBody>
        </p:sp>
        <p:sp>
          <p:nvSpPr>
            <p:cNvPr id="8318" name="Oval 128"/>
            <p:cNvSpPr>
              <a:spLocks noChangeArrowheads="1"/>
            </p:cNvSpPr>
            <p:nvPr/>
          </p:nvSpPr>
          <p:spPr bwMode="auto">
            <a:xfrm>
              <a:off x="3769" y="2309"/>
              <a:ext cx="34" cy="34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319" name="Oval 129"/>
            <p:cNvSpPr>
              <a:spLocks noChangeArrowheads="1"/>
            </p:cNvSpPr>
            <p:nvPr/>
          </p:nvSpPr>
          <p:spPr bwMode="auto">
            <a:xfrm>
              <a:off x="3837" y="2541"/>
              <a:ext cx="34" cy="34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484" name="Object 4"/>
          <p:cNvGraphicFramePr>
            <a:graphicFrameLocks noChangeAspect="1"/>
          </p:cNvGraphicFramePr>
          <p:nvPr/>
        </p:nvGraphicFramePr>
        <p:xfrm>
          <a:off x="682625" y="639763"/>
          <a:ext cx="3213100" cy="825500"/>
        </p:xfrm>
        <a:graphic>
          <a:graphicData uri="http://schemas.openxmlformats.org/presentationml/2006/ole">
            <p:oleObj spid="_x0000_s2050" name="Equation" r:id="rId3" imgW="3213000" imgH="825480" progId="Equation.DSMT4">
              <p:embed/>
            </p:oleObj>
          </a:graphicData>
        </a:graphic>
      </p:graphicFrame>
      <p:graphicFrame>
        <p:nvGraphicFramePr>
          <p:cNvPr id="20485" name="Object 5"/>
          <p:cNvGraphicFramePr>
            <a:graphicFrameLocks noChangeAspect="1"/>
          </p:cNvGraphicFramePr>
          <p:nvPr/>
        </p:nvGraphicFramePr>
        <p:xfrm>
          <a:off x="5241925" y="639763"/>
          <a:ext cx="3251200" cy="825500"/>
        </p:xfrm>
        <a:graphic>
          <a:graphicData uri="http://schemas.openxmlformats.org/presentationml/2006/ole">
            <p:oleObj spid="_x0000_s2051" name="Equation" r:id="rId4" imgW="3251160" imgH="825480" progId="Equation.DSMT4">
              <p:embed/>
            </p:oleObj>
          </a:graphicData>
        </a:graphic>
      </p:graphicFrame>
      <p:graphicFrame>
        <p:nvGraphicFramePr>
          <p:cNvPr id="20486" name="Object 6"/>
          <p:cNvGraphicFramePr>
            <a:graphicFrameLocks noChangeAspect="1"/>
          </p:cNvGraphicFramePr>
          <p:nvPr/>
        </p:nvGraphicFramePr>
        <p:xfrm>
          <a:off x="2630488" y="1600200"/>
          <a:ext cx="3873500" cy="825500"/>
        </p:xfrm>
        <a:graphic>
          <a:graphicData uri="http://schemas.openxmlformats.org/presentationml/2006/ole">
            <p:oleObj spid="_x0000_s2052" name="Equation" r:id="rId5" imgW="3873240" imgH="825480" progId="Equation.DSMT4">
              <p:embed/>
            </p:oleObj>
          </a:graphicData>
        </a:graphic>
      </p:graphicFrame>
      <p:grpSp>
        <p:nvGrpSpPr>
          <p:cNvPr id="2053" name="Group 8"/>
          <p:cNvGrpSpPr>
            <a:grpSpLocks noChangeAspect="1"/>
          </p:cNvGrpSpPr>
          <p:nvPr/>
        </p:nvGrpSpPr>
        <p:grpSpPr bwMode="auto">
          <a:xfrm>
            <a:off x="387350" y="2747963"/>
            <a:ext cx="8388350" cy="3997325"/>
            <a:chOff x="244" y="1731"/>
            <a:chExt cx="5284" cy="2518"/>
          </a:xfrm>
        </p:grpSpPr>
        <p:sp>
          <p:nvSpPr>
            <p:cNvPr id="2054" name="AutoShape 7"/>
            <p:cNvSpPr>
              <a:spLocks noChangeAspect="1" noChangeArrowheads="1" noTextEdit="1"/>
            </p:cNvSpPr>
            <p:nvPr/>
          </p:nvSpPr>
          <p:spPr bwMode="auto">
            <a:xfrm>
              <a:off x="244" y="1731"/>
              <a:ext cx="5284" cy="2518"/>
            </a:xfrm>
            <a:prstGeom prst="rect">
              <a:avLst/>
            </a:prstGeom>
            <a:solidFill>
              <a:srgbClr val="E9FFF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5" name="Freeform 9"/>
            <p:cNvSpPr>
              <a:spLocks/>
            </p:cNvSpPr>
            <p:nvPr/>
          </p:nvSpPr>
          <p:spPr bwMode="auto">
            <a:xfrm>
              <a:off x="1001" y="3004"/>
              <a:ext cx="1861" cy="1041"/>
            </a:xfrm>
            <a:custGeom>
              <a:avLst/>
              <a:gdLst>
                <a:gd name="T0" fmla="*/ 341 w 1861"/>
                <a:gd name="T1" fmla="*/ 1000 h 1041"/>
                <a:gd name="T2" fmla="*/ 0 w 1861"/>
                <a:gd name="T3" fmla="*/ 299 h 1041"/>
                <a:gd name="T4" fmla="*/ 709 w 1861"/>
                <a:gd name="T5" fmla="*/ 0 h 1041"/>
                <a:gd name="T6" fmla="*/ 1282 w 1861"/>
                <a:gd name="T7" fmla="*/ 20 h 1041"/>
                <a:gd name="T8" fmla="*/ 1861 w 1861"/>
                <a:gd name="T9" fmla="*/ 476 h 1041"/>
                <a:gd name="T10" fmla="*/ 1350 w 1861"/>
                <a:gd name="T11" fmla="*/ 1041 h 1041"/>
                <a:gd name="T12" fmla="*/ 341 w 1861"/>
                <a:gd name="T13" fmla="*/ 1000 h 104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861"/>
                <a:gd name="T22" fmla="*/ 0 h 1041"/>
                <a:gd name="T23" fmla="*/ 1861 w 1861"/>
                <a:gd name="T24" fmla="*/ 1041 h 104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861" h="1041">
                  <a:moveTo>
                    <a:pt x="341" y="1000"/>
                  </a:moveTo>
                  <a:lnTo>
                    <a:pt x="0" y="299"/>
                  </a:lnTo>
                  <a:lnTo>
                    <a:pt x="709" y="0"/>
                  </a:lnTo>
                  <a:lnTo>
                    <a:pt x="1282" y="20"/>
                  </a:lnTo>
                  <a:lnTo>
                    <a:pt x="1861" y="476"/>
                  </a:lnTo>
                  <a:lnTo>
                    <a:pt x="1350" y="1041"/>
                  </a:lnTo>
                  <a:lnTo>
                    <a:pt x="341" y="1000"/>
                  </a:lnTo>
                  <a:close/>
                </a:path>
              </a:pathLst>
            </a:custGeom>
            <a:solidFill>
              <a:srgbClr val="A1A1F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6" name="Freeform 10"/>
            <p:cNvSpPr>
              <a:spLocks/>
            </p:cNvSpPr>
            <p:nvPr/>
          </p:nvSpPr>
          <p:spPr bwMode="auto">
            <a:xfrm>
              <a:off x="1471" y="2343"/>
              <a:ext cx="743" cy="416"/>
            </a:xfrm>
            <a:custGeom>
              <a:avLst/>
              <a:gdLst>
                <a:gd name="T0" fmla="*/ 0 w 743"/>
                <a:gd name="T1" fmla="*/ 116 h 416"/>
                <a:gd name="T2" fmla="*/ 287 w 743"/>
                <a:gd name="T3" fmla="*/ 0 h 416"/>
                <a:gd name="T4" fmla="*/ 512 w 743"/>
                <a:gd name="T5" fmla="*/ 7 h 416"/>
                <a:gd name="T6" fmla="*/ 743 w 743"/>
                <a:gd name="T7" fmla="*/ 191 h 416"/>
                <a:gd name="T8" fmla="*/ 539 w 743"/>
                <a:gd name="T9" fmla="*/ 416 h 416"/>
                <a:gd name="T10" fmla="*/ 137 w 743"/>
                <a:gd name="T11" fmla="*/ 402 h 416"/>
                <a:gd name="T12" fmla="*/ 0 w 743"/>
                <a:gd name="T13" fmla="*/ 116 h 4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43"/>
                <a:gd name="T22" fmla="*/ 0 h 416"/>
                <a:gd name="T23" fmla="*/ 743 w 743"/>
                <a:gd name="T24" fmla="*/ 416 h 41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43" h="416">
                  <a:moveTo>
                    <a:pt x="0" y="116"/>
                  </a:moveTo>
                  <a:lnTo>
                    <a:pt x="287" y="0"/>
                  </a:lnTo>
                  <a:lnTo>
                    <a:pt x="512" y="7"/>
                  </a:lnTo>
                  <a:lnTo>
                    <a:pt x="743" y="191"/>
                  </a:lnTo>
                  <a:lnTo>
                    <a:pt x="539" y="416"/>
                  </a:lnTo>
                  <a:lnTo>
                    <a:pt x="137" y="402"/>
                  </a:lnTo>
                  <a:lnTo>
                    <a:pt x="0" y="116"/>
                  </a:lnTo>
                  <a:close/>
                </a:path>
              </a:pathLst>
            </a:custGeom>
            <a:solidFill>
              <a:srgbClr val="FDFDA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7" name="Freeform 11"/>
            <p:cNvSpPr>
              <a:spLocks/>
            </p:cNvSpPr>
            <p:nvPr/>
          </p:nvSpPr>
          <p:spPr bwMode="auto">
            <a:xfrm>
              <a:off x="3210" y="2963"/>
              <a:ext cx="1186" cy="993"/>
            </a:xfrm>
            <a:custGeom>
              <a:avLst/>
              <a:gdLst>
                <a:gd name="T0" fmla="*/ 0 w 1186"/>
                <a:gd name="T1" fmla="*/ 326 h 993"/>
                <a:gd name="T2" fmla="*/ 477 w 1186"/>
                <a:gd name="T3" fmla="*/ 0 h 993"/>
                <a:gd name="T4" fmla="*/ 1186 w 1186"/>
                <a:gd name="T5" fmla="*/ 245 h 993"/>
                <a:gd name="T6" fmla="*/ 873 w 1186"/>
                <a:gd name="T7" fmla="*/ 993 h 993"/>
                <a:gd name="T8" fmla="*/ 150 w 1186"/>
                <a:gd name="T9" fmla="*/ 932 h 993"/>
                <a:gd name="T10" fmla="*/ 0 w 1186"/>
                <a:gd name="T11" fmla="*/ 326 h 99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186"/>
                <a:gd name="T19" fmla="*/ 0 h 993"/>
                <a:gd name="T20" fmla="*/ 1186 w 1186"/>
                <a:gd name="T21" fmla="*/ 993 h 99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186" h="993">
                  <a:moveTo>
                    <a:pt x="0" y="326"/>
                  </a:moveTo>
                  <a:lnTo>
                    <a:pt x="477" y="0"/>
                  </a:lnTo>
                  <a:lnTo>
                    <a:pt x="1186" y="245"/>
                  </a:lnTo>
                  <a:lnTo>
                    <a:pt x="873" y="993"/>
                  </a:lnTo>
                  <a:lnTo>
                    <a:pt x="150" y="932"/>
                  </a:lnTo>
                  <a:lnTo>
                    <a:pt x="0" y="326"/>
                  </a:lnTo>
                  <a:close/>
                </a:path>
              </a:pathLst>
            </a:custGeom>
            <a:solidFill>
              <a:srgbClr val="6161F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8" name="Freeform 12"/>
            <p:cNvSpPr>
              <a:spLocks/>
            </p:cNvSpPr>
            <p:nvPr/>
          </p:nvSpPr>
          <p:spPr bwMode="auto">
            <a:xfrm>
              <a:off x="3592" y="2323"/>
              <a:ext cx="477" cy="402"/>
            </a:xfrm>
            <a:custGeom>
              <a:avLst/>
              <a:gdLst>
                <a:gd name="T0" fmla="*/ 0 w 477"/>
                <a:gd name="T1" fmla="*/ 136 h 402"/>
                <a:gd name="T2" fmla="*/ 191 w 477"/>
                <a:gd name="T3" fmla="*/ 0 h 402"/>
                <a:gd name="T4" fmla="*/ 477 w 477"/>
                <a:gd name="T5" fmla="*/ 102 h 402"/>
                <a:gd name="T6" fmla="*/ 354 w 477"/>
                <a:gd name="T7" fmla="*/ 402 h 402"/>
                <a:gd name="T8" fmla="*/ 61 w 477"/>
                <a:gd name="T9" fmla="*/ 374 h 402"/>
                <a:gd name="T10" fmla="*/ 0 w 477"/>
                <a:gd name="T11" fmla="*/ 136 h 40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77"/>
                <a:gd name="T19" fmla="*/ 0 h 402"/>
                <a:gd name="T20" fmla="*/ 477 w 477"/>
                <a:gd name="T21" fmla="*/ 402 h 40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77" h="402">
                  <a:moveTo>
                    <a:pt x="0" y="136"/>
                  </a:moveTo>
                  <a:lnTo>
                    <a:pt x="191" y="0"/>
                  </a:lnTo>
                  <a:lnTo>
                    <a:pt x="477" y="102"/>
                  </a:lnTo>
                  <a:lnTo>
                    <a:pt x="354" y="402"/>
                  </a:lnTo>
                  <a:lnTo>
                    <a:pt x="61" y="374"/>
                  </a:lnTo>
                  <a:lnTo>
                    <a:pt x="0" y="136"/>
                  </a:lnTo>
                  <a:close/>
                </a:path>
              </a:pathLst>
            </a:custGeom>
            <a:solidFill>
              <a:srgbClr val="FDFD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9" name="Line 13"/>
            <p:cNvSpPr>
              <a:spLocks noChangeShapeType="1"/>
            </p:cNvSpPr>
            <p:nvPr/>
          </p:nvSpPr>
          <p:spPr bwMode="auto">
            <a:xfrm flipH="1">
              <a:off x="1710" y="1901"/>
              <a:ext cx="75" cy="1103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0" name="Line 14"/>
            <p:cNvSpPr>
              <a:spLocks noChangeShapeType="1"/>
            </p:cNvSpPr>
            <p:nvPr/>
          </p:nvSpPr>
          <p:spPr bwMode="auto">
            <a:xfrm>
              <a:off x="1785" y="1901"/>
              <a:ext cx="498" cy="1123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1" name="Line 15"/>
            <p:cNvSpPr>
              <a:spLocks noChangeShapeType="1"/>
            </p:cNvSpPr>
            <p:nvPr/>
          </p:nvSpPr>
          <p:spPr bwMode="auto">
            <a:xfrm>
              <a:off x="1710" y="3004"/>
              <a:ext cx="573" cy="20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2" name="Line 16"/>
            <p:cNvSpPr>
              <a:spLocks noChangeShapeType="1"/>
            </p:cNvSpPr>
            <p:nvPr/>
          </p:nvSpPr>
          <p:spPr bwMode="auto">
            <a:xfrm flipV="1">
              <a:off x="1001" y="3004"/>
              <a:ext cx="709" cy="299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3" name="Line 17"/>
            <p:cNvSpPr>
              <a:spLocks noChangeShapeType="1"/>
            </p:cNvSpPr>
            <p:nvPr/>
          </p:nvSpPr>
          <p:spPr bwMode="auto">
            <a:xfrm flipH="1" flipV="1">
              <a:off x="2283" y="3024"/>
              <a:ext cx="579" cy="456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4" name="Line 18"/>
            <p:cNvSpPr>
              <a:spLocks noChangeShapeType="1"/>
            </p:cNvSpPr>
            <p:nvPr/>
          </p:nvSpPr>
          <p:spPr bwMode="auto">
            <a:xfrm>
              <a:off x="1758" y="2343"/>
              <a:ext cx="225" cy="7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5" name="Line 19"/>
            <p:cNvSpPr>
              <a:spLocks noChangeShapeType="1"/>
            </p:cNvSpPr>
            <p:nvPr/>
          </p:nvSpPr>
          <p:spPr bwMode="auto">
            <a:xfrm flipV="1">
              <a:off x="1471" y="2343"/>
              <a:ext cx="287" cy="116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6" name="Rectangle 20"/>
            <p:cNvSpPr>
              <a:spLocks noChangeArrowheads="1"/>
            </p:cNvSpPr>
            <p:nvPr/>
          </p:nvSpPr>
          <p:spPr bwMode="auto">
            <a:xfrm>
              <a:off x="1812" y="2303"/>
              <a:ext cx="130" cy="1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 b="1">
                  <a:solidFill>
                    <a:srgbClr val="000000"/>
                  </a:solidFill>
                  <a:latin typeface="CG Times" charset="0"/>
                </a:rPr>
                <a:t>x</a:t>
              </a:r>
              <a:endParaRPr lang="en-US"/>
            </a:p>
          </p:txBody>
        </p:sp>
        <p:sp>
          <p:nvSpPr>
            <p:cNvPr id="2067" name="Line 21"/>
            <p:cNvSpPr>
              <a:spLocks noChangeShapeType="1"/>
            </p:cNvSpPr>
            <p:nvPr/>
          </p:nvSpPr>
          <p:spPr bwMode="auto">
            <a:xfrm flipH="1" flipV="1">
              <a:off x="3687" y="2963"/>
              <a:ext cx="709" cy="245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8" name="Line 22"/>
            <p:cNvSpPr>
              <a:spLocks noChangeShapeType="1"/>
            </p:cNvSpPr>
            <p:nvPr/>
          </p:nvSpPr>
          <p:spPr bwMode="auto">
            <a:xfrm flipH="1">
              <a:off x="3210" y="2963"/>
              <a:ext cx="477" cy="326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9" name="Line 23"/>
            <p:cNvSpPr>
              <a:spLocks noChangeShapeType="1"/>
            </p:cNvSpPr>
            <p:nvPr/>
          </p:nvSpPr>
          <p:spPr bwMode="auto">
            <a:xfrm flipH="1" flipV="1">
              <a:off x="3783" y="2323"/>
              <a:ext cx="286" cy="102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0" name="Line 24"/>
            <p:cNvSpPr>
              <a:spLocks noChangeShapeType="1"/>
            </p:cNvSpPr>
            <p:nvPr/>
          </p:nvSpPr>
          <p:spPr bwMode="auto">
            <a:xfrm flipH="1">
              <a:off x="3592" y="2323"/>
              <a:ext cx="191" cy="136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1" name="Line 25"/>
            <p:cNvSpPr>
              <a:spLocks noChangeShapeType="1"/>
            </p:cNvSpPr>
            <p:nvPr/>
          </p:nvSpPr>
          <p:spPr bwMode="auto">
            <a:xfrm flipH="1">
              <a:off x="3687" y="1901"/>
              <a:ext cx="164" cy="1062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2" name="Line 26"/>
            <p:cNvSpPr>
              <a:spLocks noChangeShapeType="1"/>
            </p:cNvSpPr>
            <p:nvPr/>
          </p:nvSpPr>
          <p:spPr bwMode="auto">
            <a:xfrm>
              <a:off x="1785" y="1901"/>
              <a:ext cx="566" cy="2144"/>
            </a:xfrm>
            <a:prstGeom prst="line">
              <a:avLst/>
            </a:prstGeom>
            <a:noFill/>
            <a:ln w="22225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3" name="Line 27"/>
            <p:cNvSpPr>
              <a:spLocks noChangeShapeType="1"/>
            </p:cNvSpPr>
            <p:nvPr/>
          </p:nvSpPr>
          <p:spPr bwMode="auto">
            <a:xfrm flipH="1">
              <a:off x="1001" y="1901"/>
              <a:ext cx="784" cy="1402"/>
            </a:xfrm>
            <a:prstGeom prst="line">
              <a:avLst/>
            </a:prstGeom>
            <a:noFill/>
            <a:ln w="22225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4" name="Line 28"/>
            <p:cNvSpPr>
              <a:spLocks noChangeShapeType="1"/>
            </p:cNvSpPr>
            <p:nvPr/>
          </p:nvSpPr>
          <p:spPr bwMode="auto">
            <a:xfrm flipH="1">
              <a:off x="1342" y="1901"/>
              <a:ext cx="443" cy="2103"/>
            </a:xfrm>
            <a:prstGeom prst="line">
              <a:avLst/>
            </a:prstGeom>
            <a:noFill/>
            <a:ln w="22225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5" name="Line 29"/>
            <p:cNvSpPr>
              <a:spLocks noChangeShapeType="1"/>
            </p:cNvSpPr>
            <p:nvPr/>
          </p:nvSpPr>
          <p:spPr bwMode="auto">
            <a:xfrm>
              <a:off x="1785" y="1901"/>
              <a:ext cx="1077" cy="1579"/>
            </a:xfrm>
            <a:prstGeom prst="line">
              <a:avLst/>
            </a:prstGeom>
            <a:noFill/>
            <a:ln w="22225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6" name="Line 30"/>
            <p:cNvSpPr>
              <a:spLocks noChangeShapeType="1"/>
            </p:cNvSpPr>
            <p:nvPr/>
          </p:nvSpPr>
          <p:spPr bwMode="auto">
            <a:xfrm flipV="1">
              <a:off x="2351" y="3480"/>
              <a:ext cx="511" cy="565"/>
            </a:xfrm>
            <a:prstGeom prst="line">
              <a:avLst/>
            </a:prstGeom>
            <a:noFill/>
            <a:ln w="22225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7" name="Line 31"/>
            <p:cNvSpPr>
              <a:spLocks noChangeShapeType="1"/>
            </p:cNvSpPr>
            <p:nvPr/>
          </p:nvSpPr>
          <p:spPr bwMode="auto">
            <a:xfrm>
              <a:off x="1342" y="4004"/>
              <a:ext cx="1009" cy="41"/>
            </a:xfrm>
            <a:prstGeom prst="line">
              <a:avLst/>
            </a:prstGeom>
            <a:noFill/>
            <a:ln w="22225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8" name="Line 32"/>
            <p:cNvSpPr>
              <a:spLocks noChangeShapeType="1"/>
            </p:cNvSpPr>
            <p:nvPr/>
          </p:nvSpPr>
          <p:spPr bwMode="auto">
            <a:xfrm flipH="1">
              <a:off x="5228" y="2936"/>
              <a:ext cx="280" cy="1231"/>
            </a:xfrm>
            <a:prstGeom prst="line">
              <a:avLst/>
            </a:prstGeom>
            <a:noFill/>
            <a:ln w="0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9" name="Line 33"/>
            <p:cNvSpPr>
              <a:spLocks noChangeShapeType="1"/>
            </p:cNvSpPr>
            <p:nvPr/>
          </p:nvSpPr>
          <p:spPr bwMode="auto">
            <a:xfrm>
              <a:off x="449" y="2929"/>
              <a:ext cx="5059" cy="7"/>
            </a:xfrm>
            <a:prstGeom prst="line">
              <a:avLst/>
            </a:prstGeom>
            <a:noFill/>
            <a:ln w="0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80" name="Line 34"/>
            <p:cNvSpPr>
              <a:spLocks noChangeShapeType="1"/>
            </p:cNvSpPr>
            <p:nvPr/>
          </p:nvSpPr>
          <p:spPr bwMode="auto">
            <a:xfrm>
              <a:off x="264" y="4167"/>
              <a:ext cx="4964" cy="1"/>
            </a:xfrm>
            <a:prstGeom prst="line">
              <a:avLst/>
            </a:prstGeom>
            <a:noFill/>
            <a:ln w="0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81" name="Line 35"/>
            <p:cNvSpPr>
              <a:spLocks noChangeShapeType="1"/>
            </p:cNvSpPr>
            <p:nvPr/>
          </p:nvSpPr>
          <p:spPr bwMode="auto">
            <a:xfrm flipH="1">
              <a:off x="264" y="2929"/>
              <a:ext cx="185" cy="1238"/>
            </a:xfrm>
            <a:prstGeom prst="line">
              <a:avLst/>
            </a:prstGeom>
            <a:noFill/>
            <a:ln w="0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82" name="Line 36"/>
            <p:cNvSpPr>
              <a:spLocks noChangeShapeType="1"/>
            </p:cNvSpPr>
            <p:nvPr/>
          </p:nvSpPr>
          <p:spPr bwMode="auto">
            <a:xfrm>
              <a:off x="1785" y="2554"/>
              <a:ext cx="1" cy="974"/>
            </a:xfrm>
            <a:prstGeom prst="line">
              <a:avLst/>
            </a:prstGeom>
            <a:noFill/>
            <a:ln w="22225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83" name="Rectangle 37"/>
            <p:cNvSpPr>
              <a:spLocks noChangeArrowheads="1"/>
            </p:cNvSpPr>
            <p:nvPr/>
          </p:nvSpPr>
          <p:spPr bwMode="auto">
            <a:xfrm>
              <a:off x="1792" y="3065"/>
              <a:ext cx="170" cy="1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 b="1">
                  <a:solidFill>
                    <a:srgbClr val="000000"/>
                  </a:solidFill>
                  <a:latin typeface="CG Times" charset="0"/>
                </a:rPr>
                <a:t>H</a:t>
              </a:r>
              <a:endParaRPr lang="en-US"/>
            </a:p>
          </p:txBody>
        </p:sp>
        <p:sp>
          <p:nvSpPr>
            <p:cNvPr id="2084" name="Line 38"/>
            <p:cNvSpPr>
              <a:spLocks noChangeShapeType="1"/>
            </p:cNvSpPr>
            <p:nvPr/>
          </p:nvSpPr>
          <p:spPr bwMode="auto">
            <a:xfrm flipV="1">
              <a:off x="1785" y="2534"/>
              <a:ext cx="429" cy="20"/>
            </a:xfrm>
            <a:prstGeom prst="line">
              <a:avLst/>
            </a:prstGeom>
            <a:noFill/>
            <a:ln w="22225">
              <a:solidFill>
                <a:srgbClr val="0000C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85" name="Line 39"/>
            <p:cNvSpPr>
              <a:spLocks noChangeShapeType="1"/>
            </p:cNvSpPr>
            <p:nvPr/>
          </p:nvSpPr>
          <p:spPr bwMode="auto">
            <a:xfrm flipH="1" flipV="1">
              <a:off x="1983" y="2350"/>
              <a:ext cx="231" cy="184"/>
            </a:xfrm>
            <a:prstGeom prst="line">
              <a:avLst/>
            </a:prstGeom>
            <a:noFill/>
            <a:ln w="22225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86" name="Line 40"/>
            <p:cNvSpPr>
              <a:spLocks noChangeShapeType="1"/>
            </p:cNvSpPr>
            <p:nvPr/>
          </p:nvSpPr>
          <p:spPr bwMode="auto">
            <a:xfrm flipV="1">
              <a:off x="2010" y="2534"/>
              <a:ext cx="204" cy="225"/>
            </a:xfrm>
            <a:prstGeom prst="line">
              <a:avLst/>
            </a:prstGeom>
            <a:noFill/>
            <a:ln w="22225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87" name="Line 41"/>
            <p:cNvSpPr>
              <a:spLocks noChangeShapeType="1"/>
            </p:cNvSpPr>
            <p:nvPr/>
          </p:nvSpPr>
          <p:spPr bwMode="auto">
            <a:xfrm>
              <a:off x="1608" y="2745"/>
              <a:ext cx="402" cy="14"/>
            </a:xfrm>
            <a:prstGeom prst="line">
              <a:avLst/>
            </a:prstGeom>
            <a:noFill/>
            <a:ln w="22225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88" name="Line 42"/>
            <p:cNvSpPr>
              <a:spLocks noChangeShapeType="1"/>
            </p:cNvSpPr>
            <p:nvPr/>
          </p:nvSpPr>
          <p:spPr bwMode="auto">
            <a:xfrm>
              <a:off x="1001" y="3303"/>
              <a:ext cx="341" cy="701"/>
            </a:xfrm>
            <a:prstGeom prst="line">
              <a:avLst/>
            </a:prstGeom>
            <a:noFill/>
            <a:ln w="22225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89" name="Line 43"/>
            <p:cNvSpPr>
              <a:spLocks noChangeShapeType="1"/>
            </p:cNvSpPr>
            <p:nvPr/>
          </p:nvSpPr>
          <p:spPr bwMode="auto">
            <a:xfrm>
              <a:off x="1471" y="2459"/>
              <a:ext cx="137" cy="286"/>
            </a:xfrm>
            <a:prstGeom prst="line">
              <a:avLst/>
            </a:prstGeom>
            <a:noFill/>
            <a:ln w="22225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90" name="Line 44"/>
            <p:cNvSpPr>
              <a:spLocks noChangeShapeType="1"/>
            </p:cNvSpPr>
            <p:nvPr/>
          </p:nvSpPr>
          <p:spPr bwMode="auto">
            <a:xfrm>
              <a:off x="3210" y="3289"/>
              <a:ext cx="150" cy="606"/>
            </a:xfrm>
            <a:prstGeom prst="line">
              <a:avLst/>
            </a:prstGeom>
            <a:noFill/>
            <a:ln w="22225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91" name="Line 45"/>
            <p:cNvSpPr>
              <a:spLocks noChangeShapeType="1"/>
            </p:cNvSpPr>
            <p:nvPr/>
          </p:nvSpPr>
          <p:spPr bwMode="auto">
            <a:xfrm>
              <a:off x="3360" y="3895"/>
              <a:ext cx="723" cy="61"/>
            </a:xfrm>
            <a:prstGeom prst="line">
              <a:avLst/>
            </a:prstGeom>
            <a:noFill/>
            <a:ln w="22225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92" name="Line 46"/>
            <p:cNvSpPr>
              <a:spLocks noChangeShapeType="1"/>
            </p:cNvSpPr>
            <p:nvPr/>
          </p:nvSpPr>
          <p:spPr bwMode="auto">
            <a:xfrm flipV="1">
              <a:off x="4083" y="3208"/>
              <a:ext cx="313" cy="748"/>
            </a:xfrm>
            <a:prstGeom prst="line">
              <a:avLst/>
            </a:prstGeom>
            <a:noFill/>
            <a:ln w="22225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93" name="Line 47"/>
            <p:cNvSpPr>
              <a:spLocks noChangeShapeType="1"/>
            </p:cNvSpPr>
            <p:nvPr/>
          </p:nvSpPr>
          <p:spPr bwMode="auto">
            <a:xfrm>
              <a:off x="3851" y="1901"/>
              <a:ext cx="1" cy="1627"/>
            </a:xfrm>
            <a:prstGeom prst="line">
              <a:avLst/>
            </a:prstGeom>
            <a:noFill/>
            <a:ln w="22225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94" name="Rectangle 48"/>
            <p:cNvSpPr>
              <a:spLocks noChangeArrowheads="1"/>
            </p:cNvSpPr>
            <p:nvPr/>
          </p:nvSpPr>
          <p:spPr bwMode="auto">
            <a:xfrm>
              <a:off x="3735" y="2350"/>
              <a:ext cx="130" cy="1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 b="1">
                  <a:solidFill>
                    <a:srgbClr val="000000"/>
                  </a:solidFill>
                  <a:latin typeface="CG Times" charset="0"/>
                </a:rPr>
                <a:t>x</a:t>
              </a:r>
              <a:endParaRPr lang="en-US"/>
            </a:p>
          </p:txBody>
        </p:sp>
        <p:sp>
          <p:nvSpPr>
            <p:cNvPr id="2095" name="Line 49"/>
            <p:cNvSpPr>
              <a:spLocks noChangeShapeType="1"/>
            </p:cNvSpPr>
            <p:nvPr/>
          </p:nvSpPr>
          <p:spPr bwMode="auto">
            <a:xfrm>
              <a:off x="1785" y="1901"/>
              <a:ext cx="1" cy="653"/>
            </a:xfrm>
            <a:prstGeom prst="line">
              <a:avLst/>
            </a:prstGeom>
            <a:noFill/>
            <a:ln w="22225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96" name="Line 50"/>
            <p:cNvSpPr>
              <a:spLocks noChangeShapeType="1"/>
            </p:cNvSpPr>
            <p:nvPr/>
          </p:nvSpPr>
          <p:spPr bwMode="auto">
            <a:xfrm>
              <a:off x="3592" y="2459"/>
              <a:ext cx="61" cy="238"/>
            </a:xfrm>
            <a:prstGeom prst="line">
              <a:avLst/>
            </a:prstGeom>
            <a:noFill/>
            <a:ln w="22225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97" name="Line 51"/>
            <p:cNvSpPr>
              <a:spLocks noChangeShapeType="1"/>
            </p:cNvSpPr>
            <p:nvPr/>
          </p:nvSpPr>
          <p:spPr bwMode="auto">
            <a:xfrm>
              <a:off x="3653" y="2697"/>
              <a:ext cx="293" cy="28"/>
            </a:xfrm>
            <a:prstGeom prst="line">
              <a:avLst/>
            </a:prstGeom>
            <a:noFill/>
            <a:ln w="22225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98" name="Line 52"/>
            <p:cNvSpPr>
              <a:spLocks noChangeShapeType="1"/>
            </p:cNvSpPr>
            <p:nvPr/>
          </p:nvSpPr>
          <p:spPr bwMode="auto">
            <a:xfrm flipV="1">
              <a:off x="3946" y="2425"/>
              <a:ext cx="123" cy="300"/>
            </a:xfrm>
            <a:prstGeom prst="line">
              <a:avLst/>
            </a:prstGeom>
            <a:noFill/>
            <a:ln w="22225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99" name="Line 53"/>
            <p:cNvSpPr>
              <a:spLocks noChangeShapeType="1"/>
            </p:cNvSpPr>
            <p:nvPr/>
          </p:nvSpPr>
          <p:spPr bwMode="auto">
            <a:xfrm>
              <a:off x="3851" y="1901"/>
              <a:ext cx="545" cy="1307"/>
            </a:xfrm>
            <a:prstGeom prst="line">
              <a:avLst/>
            </a:prstGeom>
            <a:noFill/>
            <a:ln w="22225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00" name="Line 54"/>
            <p:cNvSpPr>
              <a:spLocks noChangeShapeType="1"/>
            </p:cNvSpPr>
            <p:nvPr/>
          </p:nvSpPr>
          <p:spPr bwMode="auto">
            <a:xfrm>
              <a:off x="3851" y="1901"/>
              <a:ext cx="232" cy="2055"/>
            </a:xfrm>
            <a:prstGeom prst="line">
              <a:avLst/>
            </a:prstGeom>
            <a:noFill/>
            <a:ln w="22225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01" name="Line 55"/>
            <p:cNvSpPr>
              <a:spLocks noChangeShapeType="1"/>
            </p:cNvSpPr>
            <p:nvPr/>
          </p:nvSpPr>
          <p:spPr bwMode="auto">
            <a:xfrm flipH="1">
              <a:off x="3360" y="1901"/>
              <a:ext cx="491" cy="1994"/>
            </a:xfrm>
            <a:prstGeom prst="line">
              <a:avLst/>
            </a:prstGeom>
            <a:noFill/>
            <a:ln w="22225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02" name="Line 56"/>
            <p:cNvSpPr>
              <a:spLocks noChangeShapeType="1"/>
            </p:cNvSpPr>
            <p:nvPr/>
          </p:nvSpPr>
          <p:spPr bwMode="auto">
            <a:xfrm flipH="1">
              <a:off x="3210" y="1901"/>
              <a:ext cx="641" cy="1388"/>
            </a:xfrm>
            <a:prstGeom prst="line">
              <a:avLst/>
            </a:prstGeom>
            <a:noFill/>
            <a:ln w="22225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03" name="Line 57"/>
            <p:cNvSpPr>
              <a:spLocks noChangeShapeType="1"/>
            </p:cNvSpPr>
            <p:nvPr/>
          </p:nvSpPr>
          <p:spPr bwMode="auto">
            <a:xfrm>
              <a:off x="1785" y="2554"/>
              <a:ext cx="2066" cy="1"/>
            </a:xfrm>
            <a:prstGeom prst="line">
              <a:avLst/>
            </a:prstGeom>
            <a:noFill/>
            <a:ln w="22225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04" name="Line 58"/>
            <p:cNvSpPr>
              <a:spLocks noChangeShapeType="1"/>
            </p:cNvSpPr>
            <p:nvPr/>
          </p:nvSpPr>
          <p:spPr bwMode="auto">
            <a:xfrm>
              <a:off x="1785" y="3528"/>
              <a:ext cx="2066" cy="1"/>
            </a:xfrm>
            <a:prstGeom prst="line">
              <a:avLst/>
            </a:prstGeom>
            <a:noFill/>
            <a:ln w="22225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05" name="Line 59"/>
            <p:cNvSpPr>
              <a:spLocks noChangeShapeType="1"/>
            </p:cNvSpPr>
            <p:nvPr/>
          </p:nvSpPr>
          <p:spPr bwMode="auto">
            <a:xfrm flipH="1">
              <a:off x="4403" y="2316"/>
              <a:ext cx="109" cy="490"/>
            </a:xfrm>
            <a:prstGeom prst="line">
              <a:avLst/>
            </a:prstGeom>
            <a:noFill/>
            <a:ln w="0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06" name="Line 60"/>
            <p:cNvSpPr>
              <a:spLocks noChangeShapeType="1"/>
            </p:cNvSpPr>
            <p:nvPr/>
          </p:nvSpPr>
          <p:spPr bwMode="auto">
            <a:xfrm>
              <a:off x="3851" y="1901"/>
              <a:ext cx="1" cy="653"/>
            </a:xfrm>
            <a:prstGeom prst="line">
              <a:avLst/>
            </a:prstGeom>
            <a:noFill/>
            <a:ln w="22225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07" name="Line 61"/>
            <p:cNvSpPr>
              <a:spLocks noChangeShapeType="1"/>
            </p:cNvSpPr>
            <p:nvPr/>
          </p:nvSpPr>
          <p:spPr bwMode="auto">
            <a:xfrm>
              <a:off x="3189" y="2316"/>
              <a:ext cx="1323" cy="1"/>
            </a:xfrm>
            <a:prstGeom prst="line">
              <a:avLst/>
            </a:prstGeom>
            <a:noFill/>
            <a:ln w="0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08" name="Line 62"/>
            <p:cNvSpPr>
              <a:spLocks noChangeShapeType="1"/>
            </p:cNvSpPr>
            <p:nvPr/>
          </p:nvSpPr>
          <p:spPr bwMode="auto">
            <a:xfrm>
              <a:off x="3101" y="2806"/>
              <a:ext cx="1302" cy="1"/>
            </a:xfrm>
            <a:prstGeom prst="line">
              <a:avLst/>
            </a:prstGeom>
            <a:noFill/>
            <a:ln w="0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09" name="Line 63"/>
            <p:cNvSpPr>
              <a:spLocks noChangeShapeType="1"/>
            </p:cNvSpPr>
            <p:nvPr/>
          </p:nvSpPr>
          <p:spPr bwMode="auto">
            <a:xfrm flipH="1">
              <a:off x="3101" y="2316"/>
              <a:ext cx="88" cy="490"/>
            </a:xfrm>
            <a:prstGeom prst="line">
              <a:avLst/>
            </a:prstGeom>
            <a:noFill/>
            <a:ln w="0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10" name="Line 64"/>
            <p:cNvSpPr>
              <a:spLocks noChangeShapeType="1"/>
            </p:cNvSpPr>
            <p:nvPr/>
          </p:nvSpPr>
          <p:spPr bwMode="auto">
            <a:xfrm flipH="1">
              <a:off x="1178" y="2309"/>
              <a:ext cx="75" cy="497"/>
            </a:xfrm>
            <a:prstGeom prst="line">
              <a:avLst/>
            </a:prstGeom>
            <a:noFill/>
            <a:ln w="0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11" name="Line 65"/>
            <p:cNvSpPr>
              <a:spLocks noChangeShapeType="1"/>
            </p:cNvSpPr>
            <p:nvPr/>
          </p:nvSpPr>
          <p:spPr bwMode="auto">
            <a:xfrm>
              <a:off x="1253" y="2309"/>
              <a:ext cx="1405" cy="7"/>
            </a:xfrm>
            <a:prstGeom prst="line">
              <a:avLst/>
            </a:prstGeom>
            <a:noFill/>
            <a:ln w="0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12" name="Line 66"/>
            <p:cNvSpPr>
              <a:spLocks noChangeShapeType="1"/>
            </p:cNvSpPr>
            <p:nvPr/>
          </p:nvSpPr>
          <p:spPr bwMode="auto">
            <a:xfrm flipH="1">
              <a:off x="2562" y="2316"/>
              <a:ext cx="96" cy="490"/>
            </a:xfrm>
            <a:prstGeom prst="line">
              <a:avLst/>
            </a:prstGeom>
            <a:noFill/>
            <a:ln w="0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13" name="Line 67"/>
            <p:cNvSpPr>
              <a:spLocks noChangeShapeType="1"/>
            </p:cNvSpPr>
            <p:nvPr/>
          </p:nvSpPr>
          <p:spPr bwMode="auto">
            <a:xfrm>
              <a:off x="1178" y="2806"/>
              <a:ext cx="1384" cy="1"/>
            </a:xfrm>
            <a:prstGeom prst="line">
              <a:avLst/>
            </a:prstGeom>
            <a:noFill/>
            <a:ln w="0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14" name="Line 68"/>
            <p:cNvSpPr>
              <a:spLocks noChangeShapeType="1"/>
            </p:cNvSpPr>
            <p:nvPr/>
          </p:nvSpPr>
          <p:spPr bwMode="auto">
            <a:xfrm>
              <a:off x="3851" y="2554"/>
              <a:ext cx="1" cy="974"/>
            </a:xfrm>
            <a:prstGeom prst="line">
              <a:avLst/>
            </a:prstGeom>
            <a:noFill/>
            <a:ln w="0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15" name="Rectangle 69"/>
            <p:cNvSpPr>
              <a:spLocks noChangeArrowheads="1"/>
            </p:cNvSpPr>
            <p:nvPr/>
          </p:nvSpPr>
          <p:spPr bwMode="auto">
            <a:xfrm>
              <a:off x="3728" y="3038"/>
              <a:ext cx="170" cy="1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 b="1">
                  <a:solidFill>
                    <a:srgbClr val="000000"/>
                  </a:solidFill>
                  <a:latin typeface="CG Times" charset="0"/>
                </a:rPr>
                <a:t>H</a:t>
              </a:r>
              <a:endParaRPr lang="en-US"/>
            </a:p>
          </p:txBody>
        </p:sp>
        <p:sp>
          <p:nvSpPr>
            <p:cNvPr id="2116" name="Oval 70"/>
            <p:cNvSpPr>
              <a:spLocks noChangeArrowheads="1"/>
            </p:cNvSpPr>
            <p:nvPr/>
          </p:nvSpPr>
          <p:spPr bwMode="auto">
            <a:xfrm>
              <a:off x="1771" y="3514"/>
              <a:ext cx="34" cy="34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17" name="Oval 71"/>
            <p:cNvSpPr>
              <a:spLocks noChangeArrowheads="1"/>
            </p:cNvSpPr>
            <p:nvPr/>
          </p:nvSpPr>
          <p:spPr bwMode="auto">
            <a:xfrm>
              <a:off x="1771" y="1888"/>
              <a:ext cx="34" cy="34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18" name="Rectangle 72"/>
            <p:cNvSpPr>
              <a:spLocks noChangeArrowheads="1"/>
            </p:cNvSpPr>
            <p:nvPr/>
          </p:nvSpPr>
          <p:spPr bwMode="auto">
            <a:xfrm>
              <a:off x="1737" y="1724"/>
              <a:ext cx="164" cy="1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 b="1">
                  <a:solidFill>
                    <a:srgbClr val="000000"/>
                  </a:solidFill>
                  <a:latin typeface="CG Times" charset="0"/>
                </a:rPr>
                <a:t>V</a:t>
              </a:r>
              <a:endParaRPr lang="en-US"/>
            </a:p>
          </p:txBody>
        </p:sp>
        <p:sp>
          <p:nvSpPr>
            <p:cNvPr id="2119" name="Rectangle 73"/>
            <p:cNvSpPr>
              <a:spLocks noChangeArrowheads="1"/>
            </p:cNvSpPr>
            <p:nvPr/>
          </p:nvSpPr>
          <p:spPr bwMode="auto">
            <a:xfrm>
              <a:off x="1846" y="1799"/>
              <a:ext cx="130" cy="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 b="1">
                  <a:solidFill>
                    <a:srgbClr val="000000"/>
                  </a:solidFill>
                </a:rPr>
                <a:t>1</a:t>
              </a:r>
              <a:endParaRPr lang="en-US"/>
            </a:p>
          </p:txBody>
        </p:sp>
        <p:sp>
          <p:nvSpPr>
            <p:cNvPr id="2120" name="Oval 74"/>
            <p:cNvSpPr>
              <a:spLocks noChangeArrowheads="1"/>
            </p:cNvSpPr>
            <p:nvPr/>
          </p:nvSpPr>
          <p:spPr bwMode="auto">
            <a:xfrm>
              <a:off x="1696" y="2990"/>
              <a:ext cx="34" cy="34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21" name="Oval 75"/>
            <p:cNvSpPr>
              <a:spLocks noChangeArrowheads="1"/>
            </p:cNvSpPr>
            <p:nvPr/>
          </p:nvSpPr>
          <p:spPr bwMode="auto">
            <a:xfrm>
              <a:off x="987" y="3289"/>
              <a:ext cx="34" cy="34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22" name="Rectangle 76"/>
            <p:cNvSpPr>
              <a:spLocks noChangeArrowheads="1"/>
            </p:cNvSpPr>
            <p:nvPr/>
          </p:nvSpPr>
          <p:spPr bwMode="auto">
            <a:xfrm>
              <a:off x="858" y="3269"/>
              <a:ext cx="164" cy="1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 b="1">
                  <a:solidFill>
                    <a:srgbClr val="000000"/>
                  </a:solidFill>
                  <a:latin typeface="CG Times" charset="0"/>
                </a:rPr>
                <a:t>A</a:t>
              </a:r>
              <a:endParaRPr lang="en-US"/>
            </a:p>
          </p:txBody>
        </p:sp>
        <p:sp>
          <p:nvSpPr>
            <p:cNvPr id="2123" name="Rectangle 77"/>
            <p:cNvSpPr>
              <a:spLocks noChangeArrowheads="1"/>
            </p:cNvSpPr>
            <p:nvPr/>
          </p:nvSpPr>
          <p:spPr bwMode="auto">
            <a:xfrm>
              <a:off x="967" y="3344"/>
              <a:ext cx="136" cy="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 b="1">
                  <a:solidFill>
                    <a:srgbClr val="000000"/>
                  </a:solidFill>
                </a:rPr>
                <a:t>n</a:t>
              </a:r>
              <a:endParaRPr lang="en-US"/>
            </a:p>
          </p:txBody>
        </p:sp>
        <p:sp>
          <p:nvSpPr>
            <p:cNvPr id="2124" name="Oval 78"/>
            <p:cNvSpPr>
              <a:spLocks noChangeArrowheads="1"/>
            </p:cNvSpPr>
            <p:nvPr/>
          </p:nvSpPr>
          <p:spPr bwMode="auto">
            <a:xfrm>
              <a:off x="2269" y="3010"/>
              <a:ext cx="34" cy="34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25" name="Oval 79"/>
            <p:cNvSpPr>
              <a:spLocks noChangeArrowheads="1"/>
            </p:cNvSpPr>
            <p:nvPr/>
          </p:nvSpPr>
          <p:spPr bwMode="auto">
            <a:xfrm>
              <a:off x="2849" y="3466"/>
              <a:ext cx="34" cy="34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26" name="Rectangle 80"/>
            <p:cNvSpPr>
              <a:spLocks noChangeArrowheads="1"/>
            </p:cNvSpPr>
            <p:nvPr/>
          </p:nvSpPr>
          <p:spPr bwMode="auto">
            <a:xfrm>
              <a:off x="2855" y="3419"/>
              <a:ext cx="164" cy="1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 b="1">
                  <a:solidFill>
                    <a:srgbClr val="000000"/>
                  </a:solidFill>
                  <a:latin typeface="CG Times" charset="0"/>
                </a:rPr>
                <a:t>A</a:t>
              </a:r>
              <a:endParaRPr lang="en-US"/>
            </a:p>
          </p:txBody>
        </p:sp>
        <p:sp>
          <p:nvSpPr>
            <p:cNvPr id="2127" name="Rectangle 81"/>
            <p:cNvSpPr>
              <a:spLocks noChangeArrowheads="1"/>
            </p:cNvSpPr>
            <p:nvPr/>
          </p:nvSpPr>
          <p:spPr bwMode="auto">
            <a:xfrm>
              <a:off x="2964" y="3494"/>
              <a:ext cx="130" cy="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 b="1">
                  <a:solidFill>
                    <a:srgbClr val="000000"/>
                  </a:solidFill>
                </a:rPr>
                <a:t>3</a:t>
              </a:r>
              <a:endParaRPr lang="en-US"/>
            </a:p>
          </p:txBody>
        </p:sp>
        <p:sp>
          <p:nvSpPr>
            <p:cNvPr id="2128" name="Oval 82"/>
            <p:cNvSpPr>
              <a:spLocks noChangeArrowheads="1"/>
            </p:cNvSpPr>
            <p:nvPr/>
          </p:nvSpPr>
          <p:spPr bwMode="auto">
            <a:xfrm>
              <a:off x="2337" y="4031"/>
              <a:ext cx="34" cy="34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29" name="Rectangle 83"/>
            <p:cNvSpPr>
              <a:spLocks noChangeArrowheads="1"/>
            </p:cNvSpPr>
            <p:nvPr/>
          </p:nvSpPr>
          <p:spPr bwMode="auto">
            <a:xfrm>
              <a:off x="2358" y="4004"/>
              <a:ext cx="164" cy="1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 b="1">
                  <a:solidFill>
                    <a:srgbClr val="000000"/>
                  </a:solidFill>
                  <a:latin typeface="CG Times" charset="0"/>
                </a:rPr>
                <a:t>A</a:t>
              </a:r>
              <a:endParaRPr lang="en-US"/>
            </a:p>
          </p:txBody>
        </p:sp>
        <p:sp>
          <p:nvSpPr>
            <p:cNvPr id="2130" name="Rectangle 84"/>
            <p:cNvSpPr>
              <a:spLocks noChangeArrowheads="1"/>
            </p:cNvSpPr>
            <p:nvPr/>
          </p:nvSpPr>
          <p:spPr bwMode="auto">
            <a:xfrm>
              <a:off x="2467" y="4079"/>
              <a:ext cx="130" cy="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 b="1">
                  <a:solidFill>
                    <a:srgbClr val="000000"/>
                  </a:solidFill>
                </a:rPr>
                <a:t>2</a:t>
              </a:r>
              <a:endParaRPr lang="en-US"/>
            </a:p>
          </p:txBody>
        </p:sp>
        <p:sp>
          <p:nvSpPr>
            <p:cNvPr id="2131" name="Oval 85"/>
            <p:cNvSpPr>
              <a:spLocks noChangeArrowheads="1"/>
            </p:cNvSpPr>
            <p:nvPr/>
          </p:nvSpPr>
          <p:spPr bwMode="auto">
            <a:xfrm>
              <a:off x="1328" y="3990"/>
              <a:ext cx="34" cy="34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32" name="Rectangle 86"/>
            <p:cNvSpPr>
              <a:spLocks noChangeArrowheads="1"/>
            </p:cNvSpPr>
            <p:nvPr/>
          </p:nvSpPr>
          <p:spPr bwMode="auto">
            <a:xfrm>
              <a:off x="1205" y="3963"/>
              <a:ext cx="164" cy="1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 b="1">
                  <a:solidFill>
                    <a:srgbClr val="000000"/>
                  </a:solidFill>
                  <a:latin typeface="CG Times" charset="0"/>
                </a:rPr>
                <a:t>A</a:t>
              </a:r>
              <a:endParaRPr lang="en-US"/>
            </a:p>
          </p:txBody>
        </p:sp>
        <p:sp>
          <p:nvSpPr>
            <p:cNvPr id="2133" name="Rectangle 87"/>
            <p:cNvSpPr>
              <a:spLocks noChangeArrowheads="1"/>
            </p:cNvSpPr>
            <p:nvPr/>
          </p:nvSpPr>
          <p:spPr bwMode="auto">
            <a:xfrm>
              <a:off x="1314" y="4038"/>
              <a:ext cx="130" cy="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 b="1">
                  <a:solidFill>
                    <a:srgbClr val="000000"/>
                  </a:solidFill>
                </a:rPr>
                <a:t>1</a:t>
              </a:r>
              <a:endParaRPr lang="en-US"/>
            </a:p>
          </p:txBody>
        </p:sp>
        <p:sp>
          <p:nvSpPr>
            <p:cNvPr id="2134" name="Oval 88"/>
            <p:cNvSpPr>
              <a:spLocks noChangeArrowheads="1"/>
            </p:cNvSpPr>
            <p:nvPr/>
          </p:nvSpPr>
          <p:spPr bwMode="auto">
            <a:xfrm>
              <a:off x="1771" y="2541"/>
              <a:ext cx="34" cy="34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35" name="Oval 89"/>
            <p:cNvSpPr>
              <a:spLocks noChangeArrowheads="1"/>
            </p:cNvSpPr>
            <p:nvPr/>
          </p:nvSpPr>
          <p:spPr bwMode="auto">
            <a:xfrm>
              <a:off x="1744" y="2330"/>
              <a:ext cx="34" cy="34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36" name="Oval 90"/>
            <p:cNvSpPr>
              <a:spLocks noChangeArrowheads="1"/>
            </p:cNvSpPr>
            <p:nvPr/>
          </p:nvSpPr>
          <p:spPr bwMode="auto">
            <a:xfrm>
              <a:off x="1458" y="2446"/>
              <a:ext cx="34" cy="34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37" name="Rectangle 91"/>
            <p:cNvSpPr>
              <a:spLocks noChangeArrowheads="1"/>
            </p:cNvSpPr>
            <p:nvPr/>
          </p:nvSpPr>
          <p:spPr bwMode="auto">
            <a:xfrm>
              <a:off x="1233" y="2303"/>
              <a:ext cx="205" cy="1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 b="1">
                  <a:solidFill>
                    <a:srgbClr val="000000"/>
                  </a:solidFill>
                  <a:latin typeface="CG Times" charset="0"/>
                </a:rPr>
                <a:t>A'</a:t>
              </a:r>
              <a:endParaRPr lang="en-US"/>
            </a:p>
          </p:txBody>
        </p:sp>
        <p:sp>
          <p:nvSpPr>
            <p:cNvPr id="2138" name="Rectangle 92"/>
            <p:cNvSpPr>
              <a:spLocks noChangeArrowheads="1"/>
            </p:cNvSpPr>
            <p:nvPr/>
          </p:nvSpPr>
          <p:spPr bwMode="auto">
            <a:xfrm>
              <a:off x="1389" y="2378"/>
              <a:ext cx="136" cy="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 b="1">
                  <a:solidFill>
                    <a:srgbClr val="000000"/>
                  </a:solidFill>
                </a:rPr>
                <a:t>n</a:t>
              </a:r>
              <a:endParaRPr lang="en-US"/>
            </a:p>
          </p:txBody>
        </p:sp>
        <p:sp>
          <p:nvSpPr>
            <p:cNvPr id="2139" name="Oval 93"/>
            <p:cNvSpPr>
              <a:spLocks noChangeArrowheads="1"/>
            </p:cNvSpPr>
            <p:nvPr/>
          </p:nvSpPr>
          <p:spPr bwMode="auto">
            <a:xfrm>
              <a:off x="1969" y="2337"/>
              <a:ext cx="34" cy="34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40" name="Oval 94"/>
            <p:cNvSpPr>
              <a:spLocks noChangeArrowheads="1"/>
            </p:cNvSpPr>
            <p:nvPr/>
          </p:nvSpPr>
          <p:spPr bwMode="auto">
            <a:xfrm>
              <a:off x="2201" y="2520"/>
              <a:ext cx="34" cy="34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41" name="Rectangle 95"/>
            <p:cNvSpPr>
              <a:spLocks noChangeArrowheads="1"/>
            </p:cNvSpPr>
            <p:nvPr/>
          </p:nvSpPr>
          <p:spPr bwMode="auto">
            <a:xfrm>
              <a:off x="2201" y="2350"/>
              <a:ext cx="205" cy="1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 b="1">
                  <a:solidFill>
                    <a:srgbClr val="000000"/>
                  </a:solidFill>
                  <a:latin typeface="CG Times" charset="0"/>
                </a:rPr>
                <a:t>A'</a:t>
              </a:r>
              <a:endParaRPr lang="en-US"/>
            </a:p>
          </p:txBody>
        </p:sp>
        <p:sp>
          <p:nvSpPr>
            <p:cNvPr id="2142" name="Rectangle 96"/>
            <p:cNvSpPr>
              <a:spLocks noChangeArrowheads="1"/>
            </p:cNvSpPr>
            <p:nvPr/>
          </p:nvSpPr>
          <p:spPr bwMode="auto">
            <a:xfrm>
              <a:off x="2358" y="2425"/>
              <a:ext cx="130" cy="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 b="1">
                  <a:solidFill>
                    <a:srgbClr val="000000"/>
                  </a:solidFill>
                </a:rPr>
                <a:t>3</a:t>
              </a:r>
              <a:endParaRPr lang="en-US"/>
            </a:p>
          </p:txBody>
        </p:sp>
        <p:sp>
          <p:nvSpPr>
            <p:cNvPr id="2143" name="Oval 97"/>
            <p:cNvSpPr>
              <a:spLocks noChangeArrowheads="1"/>
            </p:cNvSpPr>
            <p:nvPr/>
          </p:nvSpPr>
          <p:spPr bwMode="auto">
            <a:xfrm>
              <a:off x="1996" y="2745"/>
              <a:ext cx="34" cy="34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44" name="Rectangle 98"/>
            <p:cNvSpPr>
              <a:spLocks noChangeArrowheads="1"/>
            </p:cNvSpPr>
            <p:nvPr/>
          </p:nvSpPr>
          <p:spPr bwMode="auto">
            <a:xfrm>
              <a:off x="2003" y="2711"/>
              <a:ext cx="205" cy="1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 b="1">
                  <a:solidFill>
                    <a:srgbClr val="000000"/>
                  </a:solidFill>
                  <a:latin typeface="CG Times" charset="0"/>
                </a:rPr>
                <a:t>A'</a:t>
              </a:r>
              <a:endParaRPr lang="en-US"/>
            </a:p>
          </p:txBody>
        </p:sp>
        <p:sp>
          <p:nvSpPr>
            <p:cNvPr id="2145" name="Rectangle 99"/>
            <p:cNvSpPr>
              <a:spLocks noChangeArrowheads="1"/>
            </p:cNvSpPr>
            <p:nvPr/>
          </p:nvSpPr>
          <p:spPr bwMode="auto">
            <a:xfrm>
              <a:off x="2160" y="2786"/>
              <a:ext cx="130" cy="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 b="1">
                  <a:solidFill>
                    <a:srgbClr val="000000"/>
                  </a:solidFill>
                </a:rPr>
                <a:t>2</a:t>
              </a:r>
              <a:endParaRPr lang="en-US"/>
            </a:p>
          </p:txBody>
        </p:sp>
        <p:sp>
          <p:nvSpPr>
            <p:cNvPr id="2146" name="Oval 100"/>
            <p:cNvSpPr>
              <a:spLocks noChangeArrowheads="1"/>
            </p:cNvSpPr>
            <p:nvPr/>
          </p:nvSpPr>
          <p:spPr bwMode="auto">
            <a:xfrm>
              <a:off x="1594" y="2731"/>
              <a:ext cx="34" cy="34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47" name="Rectangle 101"/>
            <p:cNvSpPr>
              <a:spLocks noChangeArrowheads="1"/>
            </p:cNvSpPr>
            <p:nvPr/>
          </p:nvSpPr>
          <p:spPr bwMode="auto">
            <a:xfrm>
              <a:off x="1553" y="2711"/>
              <a:ext cx="205" cy="1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 b="1">
                  <a:solidFill>
                    <a:srgbClr val="000000"/>
                  </a:solidFill>
                  <a:latin typeface="CG Times" charset="0"/>
                </a:rPr>
                <a:t>A'</a:t>
              </a:r>
              <a:endParaRPr lang="en-US"/>
            </a:p>
          </p:txBody>
        </p:sp>
        <p:sp>
          <p:nvSpPr>
            <p:cNvPr id="2148" name="Rectangle 102"/>
            <p:cNvSpPr>
              <a:spLocks noChangeArrowheads="1"/>
            </p:cNvSpPr>
            <p:nvPr/>
          </p:nvSpPr>
          <p:spPr bwMode="auto">
            <a:xfrm>
              <a:off x="1710" y="2786"/>
              <a:ext cx="130" cy="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 b="1">
                  <a:solidFill>
                    <a:srgbClr val="000000"/>
                  </a:solidFill>
                </a:rPr>
                <a:t>1</a:t>
              </a:r>
              <a:endParaRPr lang="en-US"/>
            </a:p>
          </p:txBody>
        </p:sp>
        <p:sp>
          <p:nvSpPr>
            <p:cNvPr id="2149" name="Oval 103"/>
            <p:cNvSpPr>
              <a:spLocks noChangeArrowheads="1"/>
            </p:cNvSpPr>
            <p:nvPr/>
          </p:nvSpPr>
          <p:spPr bwMode="auto">
            <a:xfrm>
              <a:off x="3196" y="3276"/>
              <a:ext cx="34" cy="34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0" name="Rectangle 104"/>
            <p:cNvSpPr>
              <a:spLocks noChangeArrowheads="1"/>
            </p:cNvSpPr>
            <p:nvPr/>
          </p:nvSpPr>
          <p:spPr bwMode="auto">
            <a:xfrm>
              <a:off x="3046" y="3221"/>
              <a:ext cx="164" cy="1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 b="1">
                  <a:solidFill>
                    <a:srgbClr val="000000"/>
                  </a:solidFill>
                  <a:latin typeface="CG Times" charset="0"/>
                </a:rPr>
                <a:t>B</a:t>
              </a:r>
              <a:endParaRPr lang="en-US"/>
            </a:p>
          </p:txBody>
        </p:sp>
        <p:sp>
          <p:nvSpPr>
            <p:cNvPr id="2151" name="Rectangle 105"/>
            <p:cNvSpPr>
              <a:spLocks noChangeArrowheads="1"/>
            </p:cNvSpPr>
            <p:nvPr/>
          </p:nvSpPr>
          <p:spPr bwMode="auto">
            <a:xfrm>
              <a:off x="3148" y="3296"/>
              <a:ext cx="177" cy="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 b="1">
                  <a:solidFill>
                    <a:srgbClr val="000000"/>
                  </a:solidFill>
                </a:rPr>
                <a:t>m</a:t>
              </a:r>
              <a:endParaRPr lang="en-US"/>
            </a:p>
          </p:txBody>
        </p:sp>
        <p:sp>
          <p:nvSpPr>
            <p:cNvPr id="2152" name="Oval 106"/>
            <p:cNvSpPr>
              <a:spLocks noChangeArrowheads="1"/>
            </p:cNvSpPr>
            <p:nvPr/>
          </p:nvSpPr>
          <p:spPr bwMode="auto">
            <a:xfrm>
              <a:off x="3346" y="3882"/>
              <a:ext cx="34" cy="34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3" name="Rectangle 107"/>
            <p:cNvSpPr>
              <a:spLocks noChangeArrowheads="1"/>
            </p:cNvSpPr>
            <p:nvPr/>
          </p:nvSpPr>
          <p:spPr bwMode="auto">
            <a:xfrm>
              <a:off x="3230" y="3882"/>
              <a:ext cx="164" cy="1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 b="1">
                  <a:solidFill>
                    <a:srgbClr val="000000"/>
                  </a:solidFill>
                  <a:latin typeface="CG Times" charset="0"/>
                </a:rPr>
                <a:t>B</a:t>
              </a:r>
              <a:endParaRPr lang="en-US"/>
            </a:p>
          </p:txBody>
        </p:sp>
        <p:sp>
          <p:nvSpPr>
            <p:cNvPr id="2154" name="Rectangle 108"/>
            <p:cNvSpPr>
              <a:spLocks noChangeArrowheads="1"/>
            </p:cNvSpPr>
            <p:nvPr/>
          </p:nvSpPr>
          <p:spPr bwMode="auto">
            <a:xfrm>
              <a:off x="3333" y="3956"/>
              <a:ext cx="130" cy="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 b="1">
                  <a:solidFill>
                    <a:srgbClr val="000000"/>
                  </a:solidFill>
                </a:rPr>
                <a:t>1</a:t>
              </a:r>
              <a:endParaRPr lang="en-US"/>
            </a:p>
          </p:txBody>
        </p:sp>
        <p:sp>
          <p:nvSpPr>
            <p:cNvPr id="2155" name="Oval 109"/>
            <p:cNvSpPr>
              <a:spLocks noChangeArrowheads="1"/>
            </p:cNvSpPr>
            <p:nvPr/>
          </p:nvSpPr>
          <p:spPr bwMode="auto">
            <a:xfrm>
              <a:off x="4069" y="3943"/>
              <a:ext cx="34" cy="34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6" name="Rectangle 110"/>
            <p:cNvSpPr>
              <a:spLocks noChangeArrowheads="1"/>
            </p:cNvSpPr>
            <p:nvPr/>
          </p:nvSpPr>
          <p:spPr bwMode="auto">
            <a:xfrm>
              <a:off x="4076" y="3929"/>
              <a:ext cx="164" cy="1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 b="1">
                  <a:solidFill>
                    <a:srgbClr val="000000"/>
                  </a:solidFill>
                  <a:latin typeface="CG Times" charset="0"/>
                </a:rPr>
                <a:t>B</a:t>
              </a:r>
              <a:endParaRPr lang="en-US"/>
            </a:p>
          </p:txBody>
        </p:sp>
        <p:sp>
          <p:nvSpPr>
            <p:cNvPr id="2157" name="Rectangle 111"/>
            <p:cNvSpPr>
              <a:spLocks noChangeArrowheads="1"/>
            </p:cNvSpPr>
            <p:nvPr/>
          </p:nvSpPr>
          <p:spPr bwMode="auto">
            <a:xfrm>
              <a:off x="4178" y="4004"/>
              <a:ext cx="130" cy="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 b="1">
                  <a:solidFill>
                    <a:srgbClr val="000000"/>
                  </a:solidFill>
                </a:rPr>
                <a:t>2</a:t>
              </a:r>
              <a:endParaRPr lang="en-US"/>
            </a:p>
          </p:txBody>
        </p:sp>
        <p:sp>
          <p:nvSpPr>
            <p:cNvPr id="2158" name="Oval 112"/>
            <p:cNvSpPr>
              <a:spLocks noChangeArrowheads="1"/>
            </p:cNvSpPr>
            <p:nvPr/>
          </p:nvSpPr>
          <p:spPr bwMode="auto">
            <a:xfrm>
              <a:off x="4383" y="3194"/>
              <a:ext cx="34" cy="34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9" name="Rectangle 113"/>
            <p:cNvSpPr>
              <a:spLocks noChangeArrowheads="1"/>
            </p:cNvSpPr>
            <p:nvPr/>
          </p:nvSpPr>
          <p:spPr bwMode="auto">
            <a:xfrm>
              <a:off x="4369" y="3126"/>
              <a:ext cx="164" cy="1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 b="1">
                  <a:solidFill>
                    <a:srgbClr val="000000"/>
                  </a:solidFill>
                  <a:latin typeface="CG Times" charset="0"/>
                </a:rPr>
                <a:t>B</a:t>
              </a:r>
              <a:endParaRPr lang="en-US"/>
            </a:p>
          </p:txBody>
        </p:sp>
        <p:sp>
          <p:nvSpPr>
            <p:cNvPr id="2160" name="Rectangle 114"/>
            <p:cNvSpPr>
              <a:spLocks noChangeArrowheads="1"/>
            </p:cNvSpPr>
            <p:nvPr/>
          </p:nvSpPr>
          <p:spPr bwMode="auto">
            <a:xfrm>
              <a:off x="4471" y="3201"/>
              <a:ext cx="130" cy="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 b="1">
                  <a:solidFill>
                    <a:srgbClr val="000000"/>
                  </a:solidFill>
                </a:rPr>
                <a:t>3</a:t>
              </a:r>
              <a:endParaRPr lang="en-US"/>
            </a:p>
          </p:txBody>
        </p:sp>
        <p:sp>
          <p:nvSpPr>
            <p:cNvPr id="2161" name="Oval 115"/>
            <p:cNvSpPr>
              <a:spLocks noChangeArrowheads="1"/>
            </p:cNvSpPr>
            <p:nvPr/>
          </p:nvSpPr>
          <p:spPr bwMode="auto">
            <a:xfrm>
              <a:off x="3673" y="2949"/>
              <a:ext cx="35" cy="34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2" name="Oval 116"/>
            <p:cNvSpPr>
              <a:spLocks noChangeArrowheads="1"/>
            </p:cNvSpPr>
            <p:nvPr/>
          </p:nvSpPr>
          <p:spPr bwMode="auto">
            <a:xfrm>
              <a:off x="3837" y="3514"/>
              <a:ext cx="34" cy="34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3" name="Oval 117"/>
            <p:cNvSpPr>
              <a:spLocks noChangeArrowheads="1"/>
            </p:cNvSpPr>
            <p:nvPr/>
          </p:nvSpPr>
          <p:spPr bwMode="auto">
            <a:xfrm>
              <a:off x="3837" y="1888"/>
              <a:ext cx="34" cy="34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4" name="Rectangle 118"/>
            <p:cNvSpPr>
              <a:spLocks noChangeArrowheads="1"/>
            </p:cNvSpPr>
            <p:nvPr/>
          </p:nvSpPr>
          <p:spPr bwMode="auto">
            <a:xfrm>
              <a:off x="3762" y="1724"/>
              <a:ext cx="164" cy="1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 b="1">
                  <a:solidFill>
                    <a:srgbClr val="000000"/>
                  </a:solidFill>
                  <a:latin typeface="CG Times" charset="0"/>
                </a:rPr>
                <a:t>V</a:t>
              </a:r>
              <a:endParaRPr lang="en-US"/>
            </a:p>
          </p:txBody>
        </p:sp>
        <p:sp>
          <p:nvSpPr>
            <p:cNvPr id="2165" name="Rectangle 119"/>
            <p:cNvSpPr>
              <a:spLocks noChangeArrowheads="1"/>
            </p:cNvSpPr>
            <p:nvPr/>
          </p:nvSpPr>
          <p:spPr bwMode="auto">
            <a:xfrm>
              <a:off x="3871" y="1799"/>
              <a:ext cx="130" cy="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 b="1">
                  <a:solidFill>
                    <a:srgbClr val="000000"/>
                  </a:solidFill>
                </a:rPr>
                <a:t>2</a:t>
              </a:r>
              <a:endParaRPr lang="en-US"/>
            </a:p>
          </p:txBody>
        </p:sp>
        <p:sp>
          <p:nvSpPr>
            <p:cNvPr id="2166" name="Oval 120"/>
            <p:cNvSpPr>
              <a:spLocks noChangeArrowheads="1"/>
            </p:cNvSpPr>
            <p:nvPr/>
          </p:nvSpPr>
          <p:spPr bwMode="auto">
            <a:xfrm>
              <a:off x="3578" y="2446"/>
              <a:ext cx="34" cy="34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7" name="Rectangle 121"/>
            <p:cNvSpPr>
              <a:spLocks noChangeArrowheads="1"/>
            </p:cNvSpPr>
            <p:nvPr/>
          </p:nvSpPr>
          <p:spPr bwMode="auto">
            <a:xfrm>
              <a:off x="3326" y="2330"/>
              <a:ext cx="205" cy="1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 b="1">
                  <a:solidFill>
                    <a:srgbClr val="000000"/>
                  </a:solidFill>
                  <a:latin typeface="CG Times" charset="0"/>
                </a:rPr>
                <a:t>B'</a:t>
              </a:r>
              <a:endParaRPr lang="en-US"/>
            </a:p>
          </p:txBody>
        </p:sp>
        <p:sp>
          <p:nvSpPr>
            <p:cNvPr id="2168" name="Rectangle 122"/>
            <p:cNvSpPr>
              <a:spLocks noChangeArrowheads="1"/>
            </p:cNvSpPr>
            <p:nvPr/>
          </p:nvSpPr>
          <p:spPr bwMode="auto">
            <a:xfrm>
              <a:off x="3476" y="2405"/>
              <a:ext cx="177" cy="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 b="1">
                  <a:solidFill>
                    <a:srgbClr val="000000"/>
                  </a:solidFill>
                </a:rPr>
                <a:t>m</a:t>
              </a:r>
              <a:endParaRPr lang="en-US"/>
            </a:p>
          </p:txBody>
        </p:sp>
        <p:sp>
          <p:nvSpPr>
            <p:cNvPr id="2169" name="Oval 123"/>
            <p:cNvSpPr>
              <a:spLocks noChangeArrowheads="1"/>
            </p:cNvSpPr>
            <p:nvPr/>
          </p:nvSpPr>
          <p:spPr bwMode="auto">
            <a:xfrm>
              <a:off x="3639" y="2684"/>
              <a:ext cx="34" cy="34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0" name="Oval 124"/>
            <p:cNvSpPr>
              <a:spLocks noChangeArrowheads="1"/>
            </p:cNvSpPr>
            <p:nvPr/>
          </p:nvSpPr>
          <p:spPr bwMode="auto">
            <a:xfrm>
              <a:off x="3933" y="2711"/>
              <a:ext cx="34" cy="34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1" name="Rectangle 125"/>
            <p:cNvSpPr>
              <a:spLocks noChangeArrowheads="1"/>
            </p:cNvSpPr>
            <p:nvPr/>
          </p:nvSpPr>
          <p:spPr bwMode="auto">
            <a:xfrm>
              <a:off x="3960" y="2663"/>
              <a:ext cx="205" cy="1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 b="1">
                  <a:solidFill>
                    <a:srgbClr val="000000"/>
                  </a:solidFill>
                  <a:latin typeface="CG Times" charset="0"/>
                </a:rPr>
                <a:t>B'</a:t>
              </a:r>
              <a:endParaRPr lang="en-US"/>
            </a:p>
          </p:txBody>
        </p:sp>
        <p:sp>
          <p:nvSpPr>
            <p:cNvPr id="2172" name="Rectangle 126"/>
            <p:cNvSpPr>
              <a:spLocks noChangeArrowheads="1"/>
            </p:cNvSpPr>
            <p:nvPr/>
          </p:nvSpPr>
          <p:spPr bwMode="auto">
            <a:xfrm>
              <a:off x="4110" y="2738"/>
              <a:ext cx="130" cy="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 b="1">
                  <a:solidFill>
                    <a:srgbClr val="000000"/>
                  </a:solidFill>
                </a:rPr>
                <a:t>2</a:t>
              </a:r>
              <a:endParaRPr lang="en-US"/>
            </a:p>
          </p:txBody>
        </p:sp>
        <p:sp>
          <p:nvSpPr>
            <p:cNvPr id="2173" name="Oval 127"/>
            <p:cNvSpPr>
              <a:spLocks noChangeArrowheads="1"/>
            </p:cNvSpPr>
            <p:nvPr/>
          </p:nvSpPr>
          <p:spPr bwMode="auto">
            <a:xfrm>
              <a:off x="4055" y="2412"/>
              <a:ext cx="34" cy="34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4" name="Rectangle 128"/>
            <p:cNvSpPr>
              <a:spLocks noChangeArrowheads="1"/>
            </p:cNvSpPr>
            <p:nvPr/>
          </p:nvSpPr>
          <p:spPr bwMode="auto">
            <a:xfrm>
              <a:off x="4083" y="2337"/>
              <a:ext cx="205" cy="1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 b="1">
                  <a:solidFill>
                    <a:srgbClr val="000000"/>
                  </a:solidFill>
                  <a:latin typeface="CG Times" charset="0"/>
                </a:rPr>
                <a:t>B'</a:t>
              </a:r>
              <a:endParaRPr lang="en-US"/>
            </a:p>
          </p:txBody>
        </p:sp>
        <p:sp>
          <p:nvSpPr>
            <p:cNvPr id="2175" name="Rectangle 129"/>
            <p:cNvSpPr>
              <a:spLocks noChangeArrowheads="1"/>
            </p:cNvSpPr>
            <p:nvPr/>
          </p:nvSpPr>
          <p:spPr bwMode="auto">
            <a:xfrm>
              <a:off x="4233" y="2412"/>
              <a:ext cx="130" cy="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 b="1">
                  <a:solidFill>
                    <a:srgbClr val="000000"/>
                  </a:solidFill>
                </a:rPr>
                <a:t>3</a:t>
              </a:r>
              <a:endParaRPr lang="en-US"/>
            </a:p>
          </p:txBody>
        </p:sp>
        <p:sp>
          <p:nvSpPr>
            <p:cNvPr id="2176" name="Oval 130"/>
            <p:cNvSpPr>
              <a:spLocks noChangeArrowheads="1"/>
            </p:cNvSpPr>
            <p:nvPr/>
          </p:nvSpPr>
          <p:spPr bwMode="auto">
            <a:xfrm>
              <a:off x="3769" y="2309"/>
              <a:ext cx="34" cy="34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7" name="Oval 131"/>
            <p:cNvSpPr>
              <a:spLocks noChangeArrowheads="1"/>
            </p:cNvSpPr>
            <p:nvPr/>
          </p:nvSpPr>
          <p:spPr bwMode="auto">
            <a:xfrm>
              <a:off x="3837" y="2541"/>
              <a:ext cx="34" cy="34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228600" y="4572000"/>
            <a:ext cx="8672513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sr-Cyrl-CS"/>
              <a:t>Директна последица је да ће пирамиде једнаких висина и једнаких површина основе имати једнаке површине одговарајућих паралелних пресека, па на ће на основу  </a:t>
            </a:r>
            <a:endParaRPr lang="en-US"/>
          </a:p>
        </p:txBody>
      </p:sp>
      <p:sp>
        <p:nvSpPr>
          <p:cNvPr id="21508" name="AutoShape 4">
            <a:hlinkClick r:id="rId2" action="ppaction://hlinkpres?slideindex=1&amp;slidetitle=PowerPoint Presentation" highlightClick="1"/>
          </p:cNvPr>
          <p:cNvSpPr>
            <a:spLocks noChangeArrowheads="1"/>
          </p:cNvSpPr>
          <p:nvPr/>
        </p:nvSpPr>
        <p:spPr bwMode="auto">
          <a:xfrm>
            <a:off x="2743200" y="5715000"/>
            <a:ext cx="3652838" cy="539750"/>
          </a:xfrm>
          <a:prstGeom prst="actionButtonBlank">
            <a:avLst/>
          </a:prstGeom>
          <a:solidFill>
            <a:srgbClr val="FFFF99"/>
          </a:solidFill>
          <a:ln w="349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70000"/>
              </a:lnSpc>
            </a:pPr>
            <a:r>
              <a:rPr lang="sr-Cyrl-CS" dirty="0">
                <a:solidFill>
                  <a:srgbClr val="FF0000"/>
                </a:solidFill>
              </a:rPr>
              <a:t>Кавалијеријевог принципа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2743200" y="6411913"/>
            <a:ext cx="3692525" cy="446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sr-Cyrl-CS"/>
              <a:t>имати и једнаке запремине.</a:t>
            </a:r>
            <a:endParaRPr lang="en-US"/>
          </a:p>
        </p:txBody>
      </p:sp>
      <p:grpSp>
        <p:nvGrpSpPr>
          <p:cNvPr id="2" name="Group 7"/>
          <p:cNvGrpSpPr>
            <a:grpSpLocks noChangeAspect="1"/>
          </p:cNvGrpSpPr>
          <p:nvPr/>
        </p:nvGrpSpPr>
        <p:grpSpPr bwMode="auto">
          <a:xfrm>
            <a:off x="1676400" y="838200"/>
            <a:ext cx="5848350" cy="3451225"/>
            <a:chOff x="1056" y="528"/>
            <a:chExt cx="3684" cy="2174"/>
          </a:xfrm>
        </p:grpSpPr>
        <p:sp>
          <p:nvSpPr>
            <p:cNvPr id="9222" name="AutoShape 6"/>
            <p:cNvSpPr>
              <a:spLocks noChangeAspect="1" noChangeArrowheads="1" noTextEdit="1"/>
            </p:cNvSpPr>
            <p:nvPr/>
          </p:nvSpPr>
          <p:spPr bwMode="auto">
            <a:xfrm>
              <a:off x="1056" y="528"/>
              <a:ext cx="3684" cy="2174"/>
            </a:xfrm>
            <a:prstGeom prst="rect">
              <a:avLst/>
            </a:prstGeom>
            <a:solidFill>
              <a:srgbClr val="E9FFF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23" name="Freeform 8"/>
            <p:cNvSpPr>
              <a:spLocks/>
            </p:cNvSpPr>
            <p:nvPr/>
          </p:nvSpPr>
          <p:spPr bwMode="auto">
            <a:xfrm>
              <a:off x="1481" y="1699"/>
              <a:ext cx="1094" cy="776"/>
            </a:xfrm>
            <a:custGeom>
              <a:avLst/>
              <a:gdLst>
                <a:gd name="T0" fmla="*/ 257 w 1094"/>
                <a:gd name="T1" fmla="*/ 734 h 776"/>
                <a:gd name="T2" fmla="*/ 0 w 1094"/>
                <a:gd name="T3" fmla="*/ 418 h 776"/>
                <a:gd name="T4" fmla="*/ 346 w 1094"/>
                <a:gd name="T5" fmla="*/ 0 h 776"/>
                <a:gd name="T6" fmla="*/ 873 w 1094"/>
                <a:gd name="T7" fmla="*/ 47 h 776"/>
                <a:gd name="T8" fmla="*/ 1094 w 1094"/>
                <a:gd name="T9" fmla="*/ 316 h 776"/>
                <a:gd name="T10" fmla="*/ 837 w 1094"/>
                <a:gd name="T11" fmla="*/ 776 h 776"/>
                <a:gd name="T12" fmla="*/ 257 w 1094"/>
                <a:gd name="T13" fmla="*/ 734 h 77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94"/>
                <a:gd name="T22" fmla="*/ 0 h 776"/>
                <a:gd name="T23" fmla="*/ 1094 w 1094"/>
                <a:gd name="T24" fmla="*/ 776 h 77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94" h="776">
                  <a:moveTo>
                    <a:pt x="257" y="734"/>
                  </a:moveTo>
                  <a:lnTo>
                    <a:pt x="0" y="418"/>
                  </a:lnTo>
                  <a:lnTo>
                    <a:pt x="346" y="0"/>
                  </a:lnTo>
                  <a:lnTo>
                    <a:pt x="873" y="47"/>
                  </a:lnTo>
                  <a:lnTo>
                    <a:pt x="1094" y="316"/>
                  </a:lnTo>
                  <a:lnTo>
                    <a:pt x="837" y="776"/>
                  </a:lnTo>
                  <a:lnTo>
                    <a:pt x="257" y="734"/>
                  </a:lnTo>
                  <a:close/>
                </a:path>
              </a:pathLst>
            </a:custGeom>
            <a:solidFill>
              <a:srgbClr val="A1A1F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24" name="Freeform 9"/>
            <p:cNvSpPr>
              <a:spLocks/>
            </p:cNvSpPr>
            <p:nvPr/>
          </p:nvSpPr>
          <p:spPr bwMode="auto">
            <a:xfrm>
              <a:off x="1792" y="1083"/>
              <a:ext cx="436" cy="311"/>
            </a:xfrm>
            <a:custGeom>
              <a:avLst/>
              <a:gdLst>
                <a:gd name="T0" fmla="*/ 0 w 436"/>
                <a:gd name="T1" fmla="*/ 168 h 311"/>
                <a:gd name="T2" fmla="*/ 137 w 436"/>
                <a:gd name="T3" fmla="*/ 0 h 311"/>
                <a:gd name="T4" fmla="*/ 352 w 436"/>
                <a:gd name="T5" fmla="*/ 24 h 311"/>
                <a:gd name="T6" fmla="*/ 436 w 436"/>
                <a:gd name="T7" fmla="*/ 132 h 311"/>
                <a:gd name="T8" fmla="*/ 335 w 436"/>
                <a:gd name="T9" fmla="*/ 311 h 311"/>
                <a:gd name="T10" fmla="*/ 101 w 436"/>
                <a:gd name="T11" fmla="*/ 299 h 311"/>
                <a:gd name="T12" fmla="*/ 0 w 436"/>
                <a:gd name="T13" fmla="*/ 168 h 31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36"/>
                <a:gd name="T22" fmla="*/ 0 h 311"/>
                <a:gd name="T23" fmla="*/ 436 w 436"/>
                <a:gd name="T24" fmla="*/ 311 h 31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36" h="311">
                  <a:moveTo>
                    <a:pt x="0" y="168"/>
                  </a:moveTo>
                  <a:lnTo>
                    <a:pt x="137" y="0"/>
                  </a:lnTo>
                  <a:lnTo>
                    <a:pt x="352" y="24"/>
                  </a:lnTo>
                  <a:lnTo>
                    <a:pt x="436" y="132"/>
                  </a:lnTo>
                  <a:lnTo>
                    <a:pt x="335" y="311"/>
                  </a:lnTo>
                  <a:lnTo>
                    <a:pt x="101" y="299"/>
                  </a:lnTo>
                  <a:lnTo>
                    <a:pt x="0" y="168"/>
                  </a:lnTo>
                  <a:close/>
                </a:path>
              </a:pathLst>
            </a:custGeom>
            <a:solidFill>
              <a:srgbClr val="FDFDA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25" name="Freeform 10"/>
            <p:cNvSpPr>
              <a:spLocks/>
            </p:cNvSpPr>
            <p:nvPr/>
          </p:nvSpPr>
          <p:spPr bwMode="auto">
            <a:xfrm>
              <a:off x="3586" y="1048"/>
              <a:ext cx="418" cy="352"/>
            </a:xfrm>
            <a:custGeom>
              <a:avLst/>
              <a:gdLst>
                <a:gd name="T0" fmla="*/ 0 w 418"/>
                <a:gd name="T1" fmla="*/ 119 h 352"/>
                <a:gd name="T2" fmla="*/ 167 w 418"/>
                <a:gd name="T3" fmla="*/ 0 h 352"/>
                <a:gd name="T4" fmla="*/ 418 w 418"/>
                <a:gd name="T5" fmla="*/ 89 h 352"/>
                <a:gd name="T6" fmla="*/ 311 w 418"/>
                <a:gd name="T7" fmla="*/ 352 h 352"/>
                <a:gd name="T8" fmla="*/ 54 w 418"/>
                <a:gd name="T9" fmla="*/ 328 h 352"/>
                <a:gd name="T10" fmla="*/ 0 w 418"/>
                <a:gd name="T11" fmla="*/ 119 h 35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18"/>
                <a:gd name="T19" fmla="*/ 0 h 352"/>
                <a:gd name="T20" fmla="*/ 418 w 418"/>
                <a:gd name="T21" fmla="*/ 352 h 35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18" h="352">
                  <a:moveTo>
                    <a:pt x="0" y="119"/>
                  </a:moveTo>
                  <a:lnTo>
                    <a:pt x="167" y="0"/>
                  </a:lnTo>
                  <a:lnTo>
                    <a:pt x="418" y="89"/>
                  </a:lnTo>
                  <a:lnTo>
                    <a:pt x="311" y="352"/>
                  </a:lnTo>
                  <a:lnTo>
                    <a:pt x="54" y="328"/>
                  </a:lnTo>
                  <a:lnTo>
                    <a:pt x="0" y="119"/>
                  </a:lnTo>
                  <a:close/>
                </a:path>
              </a:pathLst>
            </a:custGeom>
            <a:solidFill>
              <a:srgbClr val="FDFDA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26" name="Freeform 11"/>
            <p:cNvSpPr>
              <a:spLocks/>
            </p:cNvSpPr>
            <p:nvPr/>
          </p:nvSpPr>
          <p:spPr bwMode="auto">
            <a:xfrm>
              <a:off x="3251" y="1609"/>
              <a:ext cx="1040" cy="872"/>
            </a:xfrm>
            <a:custGeom>
              <a:avLst/>
              <a:gdLst>
                <a:gd name="T0" fmla="*/ 0 w 1040"/>
                <a:gd name="T1" fmla="*/ 287 h 872"/>
                <a:gd name="T2" fmla="*/ 418 w 1040"/>
                <a:gd name="T3" fmla="*/ 0 h 872"/>
                <a:gd name="T4" fmla="*/ 1040 w 1040"/>
                <a:gd name="T5" fmla="*/ 215 h 872"/>
                <a:gd name="T6" fmla="*/ 765 w 1040"/>
                <a:gd name="T7" fmla="*/ 872 h 872"/>
                <a:gd name="T8" fmla="*/ 131 w 1040"/>
                <a:gd name="T9" fmla="*/ 818 h 872"/>
                <a:gd name="T10" fmla="*/ 0 w 1040"/>
                <a:gd name="T11" fmla="*/ 287 h 87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40"/>
                <a:gd name="T19" fmla="*/ 0 h 872"/>
                <a:gd name="T20" fmla="*/ 1040 w 1040"/>
                <a:gd name="T21" fmla="*/ 872 h 87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40" h="872">
                  <a:moveTo>
                    <a:pt x="0" y="287"/>
                  </a:moveTo>
                  <a:lnTo>
                    <a:pt x="418" y="0"/>
                  </a:lnTo>
                  <a:lnTo>
                    <a:pt x="1040" y="215"/>
                  </a:lnTo>
                  <a:lnTo>
                    <a:pt x="765" y="872"/>
                  </a:lnTo>
                  <a:lnTo>
                    <a:pt x="131" y="818"/>
                  </a:lnTo>
                  <a:lnTo>
                    <a:pt x="0" y="287"/>
                  </a:lnTo>
                  <a:close/>
                </a:path>
              </a:pathLst>
            </a:custGeom>
            <a:solidFill>
              <a:srgbClr val="A1A1F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27" name="Line 12"/>
            <p:cNvSpPr>
              <a:spLocks noChangeShapeType="1"/>
            </p:cNvSpPr>
            <p:nvPr/>
          </p:nvSpPr>
          <p:spPr bwMode="auto">
            <a:xfrm flipH="1">
              <a:off x="1827" y="677"/>
              <a:ext cx="174" cy="1022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28" name="Line 13"/>
            <p:cNvSpPr>
              <a:spLocks noChangeShapeType="1"/>
            </p:cNvSpPr>
            <p:nvPr/>
          </p:nvSpPr>
          <p:spPr bwMode="auto">
            <a:xfrm>
              <a:off x="2001" y="677"/>
              <a:ext cx="353" cy="1069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29" name="Line 14"/>
            <p:cNvSpPr>
              <a:spLocks noChangeShapeType="1"/>
            </p:cNvSpPr>
            <p:nvPr/>
          </p:nvSpPr>
          <p:spPr bwMode="auto">
            <a:xfrm>
              <a:off x="1827" y="1699"/>
              <a:ext cx="527" cy="47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0" name="Line 15"/>
            <p:cNvSpPr>
              <a:spLocks noChangeShapeType="1"/>
            </p:cNvSpPr>
            <p:nvPr/>
          </p:nvSpPr>
          <p:spPr bwMode="auto">
            <a:xfrm flipV="1">
              <a:off x="1481" y="1699"/>
              <a:ext cx="346" cy="418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1" name="Line 16"/>
            <p:cNvSpPr>
              <a:spLocks noChangeShapeType="1"/>
            </p:cNvSpPr>
            <p:nvPr/>
          </p:nvSpPr>
          <p:spPr bwMode="auto">
            <a:xfrm flipH="1" flipV="1">
              <a:off x="2354" y="1746"/>
              <a:ext cx="221" cy="269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2" name="Line 17"/>
            <p:cNvSpPr>
              <a:spLocks noChangeShapeType="1"/>
            </p:cNvSpPr>
            <p:nvPr/>
          </p:nvSpPr>
          <p:spPr bwMode="auto">
            <a:xfrm>
              <a:off x="1929" y="1083"/>
              <a:ext cx="215" cy="24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3" name="Line 18"/>
            <p:cNvSpPr>
              <a:spLocks noChangeShapeType="1"/>
            </p:cNvSpPr>
            <p:nvPr/>
          </p:nvSpPr>
          <p:spPr bwMode="auto">
            <a:xfrm flipV="1">
              <a:off x="1792" y="1083"/>
              <a:ext cx="137" cy="168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4" name="Rectangle 19"/>
            <p:cNvSpPr>
              <a:spLocks noChangeArrowheads="1"/>
            </p:cNvSpPr>
            <p:nvPr/>
          </p:nvSpPr>
          <p:spPr bwMode="auto">
            <a:xfrm>
              <a:off x="1983" y="1048"/>
              <a:ext cx="11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  <a:latin typeface="CG Times" charset="0"/>
                </a:rPr>
                <a:t>x</a:t>
              </a:r>
              <a:endParaRPr lang="en-US"/>
            </a:p>
          </p:txBody>
        </p:sp>
        <p:sp>
          <p:nvSpPr>
            <p:cNvPr id="9235" name="Line 20"/>
            <p:cNvSpPr>
              <a:spLocks noChangeShapeType="1"/>
            </p:cNvSpPr>
            <p:nvPr/>
          </p:nvSpPr>
          <p:spPr bwMode="auto">
            <a:xfrm flipH="1" flipV="1">
              <a:off x="3669" y="1609"/>
              <a:ext cx="622" cy="215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6" name="Line 21"/>
            <p:cNvSpPr>
              <a:spLocks noChangeShapeType="1"/>
            </p:cNvSpPr>
            <p:nvPr/>
          </p:nvSpPr>
          <p:spPr bwMode="auto">
            <a:xfrm flipH="1">
              <a:off x="3251" y="1609"/>
              <a:ext cx="418" cy="287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7" name="Line 22"/>
            <p:cNvSpPr>
              <a:spLocks noChangeShapeType="1"/>
            </p:cNvSpPr>
            <p:nvPr/>
          </p:nvSpPr>
          <p:spPr bwMode="auto">
            <a:xfrm flipH="1" flipV="1">
              <a:off x="3753" y="1048"/>
              <a:ext cx="251" cy="89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8" name="Line 23"/>
            <p:cNvSpPr>
              <a:spLocks noChangeShapeType="1"/>
            </p:cNvSpPr>
            <p:nvPr/>
          </p:nvSpPr>
          <p:spPr bwMode="auto">
            <a:xfrm flipH="1">
              <a:off x="3586" y="1048"/>
              <a:ext cx="167" cy="119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9" name="Line 24"/>
            <p:cNvSpPr>
              <a:spLocks noChangeShapeType="1"/>
            </p:cNvSpPr>
            <p:nvPr/>
          </p:nvSpPr>
          <p:spPr bwMode="auto">
            <a:xfrm flipH="1">
              <a:off x="3669" y="677"/>
              <a:ext cx="144" cy="932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40" name="Line 25"/>
            <p:cNvSpPr>
              <a:spLocks noChangeShapeType="1"/>
            </p:cNvSpPr>
            <p:nvPr/>
          </p:nvSpPr>
          <p:spPr bwMode="auto">
            <a:xfrm>
              <a:off x="2001" y="677"/>
              <a:ext cx="317" cy="1798"/>
            </a:xfrm>
            <a:prstGeom prst="line">
              <a:avLst/>
            </a:prstGeom>
            <a:noFill/>
            <a:ln w="19050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41" name="Line 26"/>
            <p:cNvSpPr>
              <a:spLocks noChangeShapeType="1"/>
            </p:cNvSpPr>
            <p:nvPr/>
          </p:nvSpPr>
          <p:spPr bwMode="auto">
            <a:xfrm flipH="1">
              <a:off x="1481" y="677"/>
              <a:ext cx="520" cy="1440"/>
            </a:xfrm>
            <a:prstGeom prst="line">
              <a:avLst/>
            </a:prstGeom>
            <a:noFill/>
            <a:ln w="19050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42" name="Line 27"/>
            <p:cNvSpPr>
              <a:spLocks noChangeShapeType="1"/>
            </p:cNvSpPr>
            <p:nvPr/>
          </p:nvSpPr>
          <p:spPr bwMode="auto">
            <a:xfrm flipH="1">
              <a:off x="1738" y="677"/>
              <a:ext cx="263" cy="1756"/>
            </a:xfrm>
            <a:prstGeom prst="line">
              <a:avLst/>
            </a:prstGeom>
            <a:noFill/>
            <a:ln w="19050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43" name="Line 28"/>
            <p:cNvSpPr>
              <a:spLocks noChangeShapeType="1"/>
            </p:cNvSpPr>
            <p:nvPr/>
          </p:nvSpPr>
          <p:spPr bwMode="auto">
            <a:xfrm>
              <a:off x="2001" y="677"/>
              <a:ext cx="574" cy="1338"/>
            </a:xfrm>
            <a:prstGeom prst="line">
              <a:avLst/>
            </a:prstGeom>
            <a:noFill/>
            <a:ln w="19050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44" name="Line 29"/>
            <p:cNvSpPr>
              <a:spLocks noChangeShapeType="1"/>
            </p:cNvSpPr>
            <p:nvPr/>
          </p:nvSpPr>
          <p:spPr bwMode="auto">
            <a:xfrm flipV="1">
              <a:off x="2318" y="2015"/>
              <a:ext cx="257" cy="460"/>
            </a:xfrm>
            <a:prstGeom prst="line">
              <a:avLst/>
            </a:prstGeom>
            <a:noFill/>
            <a:ln w="19050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45" name="Line 30"/>
            <p:cNvSpPr>
              <a:spLocks noChangeShapeType="1"/>
            </p:cNvSpPr>
            <p:nvPr/>
          </p:nvSpPr>
          <p:spPr bwMode="auto">
            <a:xfrm>
              <a:off x="1738" y="2433"/>
              <a:ext cx="580" cy="42"/>
            </a:xfrm>
            <a:prstGeom prst="line">
              <a:avLst/>
            </a:prstGeom>
            <a:noFill/>
            <a:ln w="19050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46" name="Line 31"/>
            <p:cNvSpPr>
              <a:spLocks noChangeShapeType="1"/>
            </p:cNvSpPr>
            <p:nvPr/>
          </p:nvSpPr>
          <p:spPr bwMode="auto">
            <a:xfrm>
              <a:off x="2001" y="1251"/>
              <a:ext cx="1" cy="854"/>
            </a:xfrm>
            <a:prstGeom prst="line">
              <a:avLst/>
            </a:prstGeom>
            <a:noFill/>
            <a:ln w="19050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47" name="Rectangle 32"/>
            <p:cNvSpPr>
              <a:spLocks noChangeArrowheads="1"/>
            </p:cNvSpPr>
            <p:nvPr/>
          </p:nvSpPr>
          <p:spPr bwMode="auto">
            <a:xfrm>
              <a:off x="2007" y="1699"/>
              <a:ext cx="15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  <a:latin typeface="CG Times" charset="0"/>
                </a:rPr>
                <a:t>H</a:t>
              </a:r>
              <a:endParaRPr lang="en-US"/>
            </a:p>
          </p:txBody>
        </p:sp>
        <p:sp>
          <p:nvSpPr>
            <p:cNvPr id="9248" name="Line 33"/>
            <p:cNvSpPr>
              <a:spLocks noChangeShapeType="1"/>
            </p:cNvSpPr>
            <p:nvPr/>
          </p:nvSpPr>
          <p:spPr bwMode="auto">
            <a:xfrm flipH="1" flipV="1">
              <a:off x="2144" y="1107"/>
              <a:ext cx="84" cy="108"/>
            </a:xfrm>
            <a:prstGeom prst="line">
              <a:avLst/>
            </a:prstGeom>
            <a:noFill/>
            <a:ln w="19050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49" name="Line 34"/>
            <p:cNvSpPr>
              <a:spLocks noChangeShapeType="1"/>
            </p:cNvSpPr>
            <p:nvPr/>
          </p:nvSpPr>
          <p:spPr bwMode="auto">
            <a:xfrm flipV="1">
              <a:off x="2127" y="1215"/>
              <a:ext cx="101" cy="179"/>
            </a:xfrm>
            <a:prstGeom prst="line">
              <a:avLst/>
            </a:prstGeom>
            <a:noFill/>
            <a:ln w="19050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50" name="Line 35"/>
            <p:cNvSpPr>
              <a:spLocks noChangeShapeType="1"/>
            </p:cNvSpPr>
            <p:nvPr/>
          </p:nvSpPr>
          <p:spPr bwMode="auto">
            <a:xfrm>
              <a:off x="1893" y="1382"/>
              <a:ext cx="234" cy="12"/>
            </a:xfrm>
            <a:prstGeom prst="line">
              <a:avLst/>
            </a:prstGeom>
            <a:noFill/>
            <a:ln w="19050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51" name="Line 36"/>
            <p:cNvSpPr>
              <a:spLocks noChangeShapeType="1"/>
            </p:cNvSpPr>
            <p:nvPr/>
          </p:nvSpPr>
          <p:spPr bwMode="auto">
            <a:xfrm>
              <a:off x="1481" y="2117"/>
              <a:ext cx="257" cy="316"/>
            </a:xfrm>
            <a:prstGeom prst="line">
              <a:avLst/>
            </a:prstGeom>
            <a:noFill/>
            <a:ln w="19050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52" name="Line 37"/>
            <p:cNvSpPr>
              <a:spLocks noChangeShapeType="1"/>
            </p:cNvSpPr>
            <p:nvPr/>
          </p:nvSpPr>
          <p:spPr bwMode="auto">
            <a:xfrm>
              <a:off x="1792" y="1251"/>
              <a:ext cx="101" cy="131"/>
            </a:xfrm>
            <a:prstGeom prst="line">
              <a:avLst/>
            </a:prstGeom>
            <a:noFill/>
            <a:ln w="19050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53" name="Line 38"/>
            <p:cNvSpPr>
              <a:spLocks noChangeShapeType="1"/>
            </p:cNvSpPr>
            <p:nvPr/>
          </p:nvSpPr>
          <p:spPr bwMode="auto">
            <a:xfrm>
              <a:off x="3251" y="1896"/>
              <a:ext cx="131" cy="531"/>
            </a:xfrm>
            <a:prstGeom prst="line">
              <a:avLst/>
            </a:prstGeom>
            <a:noFill/>
            <a:ln w="19050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54" name="Line 39"/>
            <p:cNvSpPr>
              <a:spLocks noChangeShapeType="1"/>
            </p:cNvSpPr>
            <p:nvPr/>
          </p:nvSpPr>
          <p:spPr bwMode="auto">
            <a:xfrm>
              <a:off x="3382" y="2427"/>
              <a:ext cx="634" cy="54"/>
            </a:xfrm>
            <a:prstGeom prst="line">
              <a:avLst/>
            </a:prstGeom>
            <a:noFill/>
            <a:ln w="19050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55" name="Line 40"/>
            <p:cNvSpPr>
              <a:spLocks noChangeShapeType="1"/>
            </p:cNvSpPr>
            <p:nvPr/>
          </p:nvSpPr>
          <p:spPr bwMode="auto">
            <a:xfrm flipV="1">
              <a:off x="4016" y="1824"/>
              <a:ext cx="275" cy="657"/>
            </a:xfrm>
            <a:prstGeom prst="line">
              <a:avLst/>
            </a:prstGeom>
            <a:noFill/>
            <a:ln w="19050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56" name="Line 41"/>
            <p:cNvSpPr>
              <a:spLocks noChangeShapeType="1"/>
            </p:cNvSpPr>
            <p:nvPr/>
          </p:nvSpPr>
          <p:spPr bwMode="auto">
            <a:xfrm>
              <a:off x="3813" y="677"/>
              <a:ext cx="1" cy="1428"/>
            </a:xfrm>
            <a:prstGeom prst="line">
              <a:avLst/>
            </a:prstGeom>
            <a:noFill/>
            <a:ln w="19050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57" name="Rectangle 42"/>
            <p:cNvSpPr>
              <a:spLocks noChangeArrowheads="1"/>
            </p:cNvSpPr>
            <p:nvPr/>
          </p:nvSpPr>
          <p:spPr bwMode="auto">
            <a:xfrm>
              <a:off x="3711" y="1072"/>
              <a:ext cx="11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  <a:latin typeface="CG Times" charset="0"/>
                </a:rPr>
                <a:t>x</a:t>
              </a:r>
              <a:endParaRPr lang="en-US"/>
            </a:p>
          </p:txBody>
        </p:sp>
        <p:sp>
          <p:nvSpPr>
            <p:cNvPr id="9258" name="Line 43"/>
            <p:cNvSpPr>
              <a:spLocks noChangeShapeType="1"/>
            </p:cNvSpPr>
            <p:nvPr/>
          </p:nvSpPr>
          <p:spPr bwMode="auto">
            <a:xfrm>
              <a:off x="2001" y="677"/>
              <a:ext cx="1" cy="574"/>
            </a:xfrm>
            <a:prstGeom prst="line">
              <a:avLst/>
            </a:prstGeom>
            <a:noFill/>
            <a:ln w="19050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59" name="Line 44"/>
            <p:cNvSpPr>
              <a:spLocks noChangeShapeType="1"/>
            </p:cNvSpPr>
            <p:nvPr/>
          </p:nvSpPr>
          <p:spPr bwMode="auto">
            <a:xfrm>
              <a:off x="3586" y="1167"/>
              <a:ext cx="54" cy="209"/>
            </a:xfrm>
            <a:prstGeom prst="line">
              <a:avLst/>
            </a:prstGeom>
            <a:noFill/>
            <a:ln w="19050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60" name="Line 45"/>
            <p:cNvSpPr>
              <a:spLocks noChangeShapeType="1"/>
            </p:cNvSpPr>
            <p:nvPr/>
          </p:nvSpPr>
          <p:spPr bwMode="auto">
            <a:xfrm>
              <a:off x="3640" y="1376"/>
              <a:ext cx="257" cy="24"/>
            </a:xfrm>
            <a:prstGeom prst="line">
              <a:avLst/>
            </a:prstGeom>
            <a:noFill/>
            <a:ln w="19050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61" name="Line 46"/>
            <p:cNvSpPr>
              <a:spLocks noChangeShapeType="1"/>
            </p:cNvSpPr>
            <p:nvPr/>
          </p:nvSpPr>
          <p:spPr bwMode="auto">
            <a:xfrm flipV="1">
              <a:off x="3897" y="1137"/>
              <a:ext cx="107" cy="263"/>
            </a:xfrm>
            <a:prstGeom prst="line">
              <a:avLst/>
            </a:prstGeom>
            <a:noFill/>
            <a:ln w="19050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62" name="Line 47"/>
            <p:cNvSpPr>
              <a:spLocks noChangeShapeType="1"/>
            </p:cNvSpPr>
            <p:nvPr/>
          </p:nvSpPr>
          <p:spPr bwMode="auto">
            <a:xfrm>
              <a:off x="3813" y="677"/>
              <a:ext cx="478" cy="1147"/>
            </a:xfrm>
            <a:prstGeom prst="line">
              <a:avLst/>
            </a:prstGeom>
            <a:noFill/>
            <a:ln w="19050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63" name="Line 48"/>
            <p:cNvSpPr>
              <a:spLocks noChangeShapeType="1"/>
            </p:cNvSpPr>
            <p:nvPr/>
          </p:nvSpPr>
          <p:spPr bwMode="auto">
            <a:xfrm>
              <a:off x="3813" y="677"/>
              <a:ext cx="203" cy="1804"/>
            </a:xfrm>
            <a:prstGeom prst="line">
              <a:avLst/>
            </a:prstGeom>
            <a:noFill/>
            <a:ln w="19050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64" name="Line 49"/>
            <p:cNvSpPr>
              <a:spLocks noChangeShapeType="1"/>
            </p:cNvSpPr>
            <p:nvPr/>
          </p:nvSpPr>
          <p:spPr bwMode="auto">
            <a:xfrm flipH="1">
              <a:off x="3382" y="677"/>
              <a:ext cx="431" cy="1750"/>
            </a:xfrm>
            <a:prstGeom prst="line">
              <a:avLst/>
            </a:prstGeom>
            <a:noFill/>
            <a:ln w="19050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65" name="Line 50"/>
            <p:cNvSpPr>
              <a:spLocks noChangeShapeType="1"/>
            </p:cNvSpPr>
            <p:nvPr/>
          </p:nvSpPr>
          <p:spPr bwMode="auto">
            <a:xfrm flipH="1">
              <a:off x="3251" y="677"/>
              <a:ext cx="562" cy="1219"/>
            </a:xfrm>
            <a:prstGeom prst="line">
              <a:avLst/>
            </a:prstGeom>
            <a:noFill/>
            <a:ln w="19050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66" name="Line 51"/>
            <p:cNvSpPr>
              <a:spLocks noChangeShapeType="1"/>
            </p:cNvSpPr>
            <p:nvPr/>
          </p:nvSpPr>
          <p:spPr bwMode="auto">
            <a:xfrm flipH="1">
              <a:off x="4297" y="1042"/>
              <a:ext cx="96" cy="430"/>
            </a:xfrm>
            <a:prstGeom prst="line">
              <a:avLst/>
            </a:prstGeom>
            <a:noFill/>
            <a:ln w="0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67" name="Line 52"/>
            <p:cNvSpPr>
              <a:spLocks noChangeShapeType="1"/>
            </p:cNvSpPr>
            <p:nvPr/>
          </p:nvSpPr>
          <p:spPr bwMode="auto">
            <a:xfrm>
              <a:off x="3813" y="677"/>
              <a:ext cx="1" cy="574"/>
            </a:xfrm>
            <a:prstGeom prst="line">
              <a:avLst/>
            </a:prstGeom>
            <a:noFill/>
            <a:ln w="19050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68" name="Line 53"/>
            <p:cNvSpPr>
              <a:spLocks noChangeShapeType="1"/>
            </p:cNvSpPr>
            <p:nvPr/>
          </p:nvSpPr>
          <p:spPr bwMode="auto">
            <a:xfrm>
              <a:off x="3233" y="1042"/>
              <a:ext cx="1160" cy="1"/>
            </a:xfrm>
            <a:prstGeom prst="line">
              <a:avLst/>
            </a:prstGeom>
            <a:noFill/>
            <a:ln w="0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69" name="Line 54"/>
            <p:cNvSpPr>
              <a:spLocks noChangeShapeType="1"/>
            </p:cNvSpPr>
            <p:nvPr/>
          </p:nvSpPr>
          <p:spPr bwMode="auto">
            <a:xfrm>
              <a:off x="3155" y="1472"/>
              <a:ext cx="1142" cy="1"/>
            </a:xfrm>
            <a:prstGeom prst="line">
              <a:avLst/>
            </a:prstGeom>
            <a:noFill/>
            <a:ln w="0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70" name="Line 55"/>
            <p:cNvSpPr>
              <a:spLocks noChangeShapeType="1"/>
            </p:cNvSpPr>
            <p:nvPr/>
          </p:nvSpPr>
          <p:spPr bwMode="auto">
            <a:xfrm flipH="1">
              <a:off x="3155" y="1042"/>
              <a:ext cx="78" cy="430"/>
            </a:xfrm>
            <a:prstGeom prst="line">
              <a:avLst/>
            </a:prstGeom>
            <a:noFill/>
            <a:ln w="0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71" name="Line 56"/>
            <p:cNvSpPr>
              <a:spLocks noChangeShapeType="1"/>
            </p:cNvSpPr>
            <p:nvPr/>
          </p:nvSpPr>
          <p:spPr bwMode="auto">
            <a:xfrm flipH="1">
              <a:off x="1469" y="1036"/>
              <a:ext cx="65" cy="436"/>
            </a:xfrm>
            <a:prstGeom prst="line">
              <a:avLst/>
            </a:prstGeom>
            <a:noFill/>
            <a:ln w="0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72" name="Line 57"/>
            <p:cNvSpPr>
              <a:spLocks noChangeShapeType="1"/>
            </p:cNvSpPr>
            <p:nvPr/>
          </p:nvSpPr>
          <p:spPr bwMode="auto">
            <a:xfrm>
              <a:off x="1534" y="1036"/>
              <a:ext cx="1232" cy="6"/>
            </a:xfrm>
            <a:prstGeom prst="line">
              <a:avLst/>
            </a:prstGeom>
            <a:noFill/>
            <a:ln w="0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73" name="Line 58"/>
            <p:cNvSpPr>
              <a:spLocks noChangeShapeType="1"/>
            </p:cNvSpPr>
            <p:nvPr/>
          </p:nvSpPr>
          <p:spPr bwMode="auto">
            <a:xfrm flipH="1">
              <a:off x="2683" y="1042"/>
              <a:ext cx="83" cy="430"/>
            </a:xfrm>
            <a:prstGeom prst="line">
              <a:avLst/>
            </a:prstGeom>
            <a:noFill/>
            <a:ln w="0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74" name="Line 59"/>
            <p:cNvSpPr>
              <a:spLocks noChangeShapeType="1"/>
            </p:cNvSpPr>
            <p:nvPr/>
          </p:nvSpPr>
          <p:spPr bwMode="auto">
            <a:xfrm>
              <a:off x="1469" y="1472"/>
              <a:ext cx="1214" cy="1"/>
            </a:xfrm>
            <a:prstGeom prst="line">
              <a:avLst/>
            </a:prstGeom>
            <a:noFill/>
            <a:ln w="0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75" name="Line 60"/>
            <p:cNvSpPr>
              <a:spLocks noChangeShapeType="1"/>
            </p:cNvSpPr>
            <p:nvPr/>
          </p:nvSpPr>
          <p:spPr bwMode="auto">
            <a:xfrm>
              <a:off x="3813" y="1251"/>
              <a:ext cx="1" cy="854"/>
            </a:xfrm>
            <a:prstGeom prst="line">
              <a:avLst/>
            </a:prstGeom>
            <a:noFill/>
            <a:ln w="0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76" name="Rectangle 61"/>
            <p:cNvSpPr>
              <a:spLocks noChangeArrowheads="1"/>
            </p:cNvSpPr>
            <p:nvPr/>
          </p:nvSpPr>
          <p:spPr bwMode="auto">
            <a:xfrm>
              <a:off x="3705" y="1675"/>
              <a:ext cx="15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  <a:latin typeface="CG Times" charset="0"/>
                </a:rPr>
                <a:t>H</a:t>
              </a:r>
              <a:endParaRPr lang="en-US"/>
            </a:p>
          </p:txBody>
        </p:sp>
        <p:sp>
          <p:nvSpPr>
            <p:cNvPr id="9277" name="Line 62"/>
            <p:cNvSpPr>
              <a:spLocks noChangeShapeType="1"/>
            </p:cNvSpPr>
            <p:nvPr/>
          </p:nvSpPr>
          <p:spPr bwMode="auto">
            <a:xfrm flipH="1">
              <a:off x="1086" y="1579"/>
              <a:ext cx="245" cy="1087"/>
            </a:xfrm>
            <a:prstGeom prst="line">
              <a:avLst/>
            </a:prstGeom>
            <a:noFill/>
            <a:ln w="0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78" name="Line 63"/>
            <p:cNvSpPr>
              <a:spLocks noChangeShapeType="1"/>
            </p:cNvSpPr>
            <p:nvPr/>
          </p:nvSpPr>
          <p:spPr bwMode="auto">
            <a:xfrm flipH="1">
              <a:off x="4417" y="1585"/>
              <a:ext cx="287" cy="1081"/>
            </a:xfrm>
            <a:prstGeom prst="line">
              <a:avLst/>
            </a:prstGeom>
            <a:noFill/>
            <a:ln w="0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79" name="Line 64"/>
            <p:cNvSpPr>
              <a:spLocks noChangeShapeType="1"/>
            </p:cNvSpPr>
            <p:nvPr/>
          </p:nvSpPr>
          <p:spPr bwMode="auto">
            <a:xfrm>
              <a:off x="1331" y="1579"/>
              <a:ext cx="3373" cy="6"/>
            </a:xfrm>
            <a:prstGeom prst="line">
              <a:avLst/>
            </a:prstGeom>
            <a:noFill/>
            <a:ln w="0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80" name="Line 65"/>
            <p:cNvSpPr>
              <a:spLocks noChangeShapeType="1"/>
            </p:cNvSpPr>
            <p:nvPr/>
          </p:nvSpPr>
          <p:spPr bwMode="auto">
            <a:xfrm>
              <a:off x="1086" y="2666"/>
              <a:ext cx="3331" cy="1"/>
            </a:xfrm>
            <a:prstGeom prst="line">
              <a:avLst/>
            </a:prstGeom>
            <a:noFill/>
            <a:ln w="0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81" name="Oval 66"/>
            <p:cNvSpPr>
              <a:spLocks noChangeArrowheads="1"/>
            </p:cNvSpPr>
            <p:nvPr/>
          </p:nvSpPr>
          <p:spPr bwMode="auto">
            <a:xfrm>
              <a:off x="1989" y="2093"/>
              <a:ext cx="30" cy="30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82" name="Oval 67"/>
            <p:cNvSpPr>
              <a:spLocks noChangeArrowheads="1"/>
            </p:cNvSpPr>
            <p:nvPr/>
          </p:nvSpPr>
          <p:spPr bwMode="auto">
            <a:xfrm>
              <a:off x="1989" y="665"/>
              <a:ext cx="30" cy="30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83" name="Rectangle 68"/>
            <p:cNvSpPr>
              <a:spLocks noChangeArrowheads="1"/>
            </p:cNvSpPr>
            <p:nvPr/>
          </p:nvSpPr>
          <p:spPr bwMode="auto">
            <a:xfrm>
              <a:off x="1959" y="522"/>
              <a:ext cx="14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  <a:latin typeface="CG Times" charset="0"/>
                </a:rPr>
                <a:t>V</a:t>
              </a:r>
              <a:endParaRPr lang="en-US"/>
            </a:p>
          </p:txBody>
        </p:sp>
        <p:sp>
          <p:nvSpPr>
            <p:cNvPr id="9284" name="Rectangle 69"/>
            <p:cNvSpPr>
              <a:spLocks noChangeArrowheads="1"/>
            </p:cNvSpPr>
            <p:nvPr/>
          </p:nvSpPr>
          <p:spPr bwMode="auto">
            <a:xfrm>
              <a:off x="2055" y="588"/>
              <a:ext cx="102" cy="1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</a:rPr>
                <a:t>1</a:t>
              </a:r>
              <a:endParaRPr lang="en-US"/>
            </a:p>
          </p:txBody>
        </p:sp>
        <p:sp>
          <p:nvSpPr>
            <p:cNvPr id="9285" name="Oval 70"/>
            <p:cNvSpPr>
              <a:spLocks noChangeArrowheads="1"/>
            </p:cNvSpPr>
            <p:nvPr/>
          </p:nvSpPr>
          <p:spPr bwMode="auto">
            <a:xfrm>
              <a:off x="1816" y="1687"/>
              <a:ext cx="29" cy="30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86" name="Oval 71"/>
            <p:cNvSpPr>
              <a:spLocks noChangeArrowheads="1"/>
            </p:cNvSpPr>
            <p:nvPr/>
          </p:nvSpPr>
          <p:spPr bwMode="auto">
            <a:xfrm>
              <a:off x="1469" y="2105"/>
              <a:ext cx="30" cy="30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87" name="Rectangle 72"/>
            <p:cNvSpPr>
              <a:spLocks noChangeArrowheads="1"/>
            </p:cNvSpPr>
            <p:nvPr/>
          </p:nvSpPr>
          <p:spPr bwMode="auto">
            <a:xfrm>
              <a:off x="1355" y="2087"/>
              <a:ext cx="14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  <a:latin typeface="CG Times" charset="0"/>
                </a:rPr>
                <a:t>A</a:t>
              </a:r>
              <a:endParaRPr lang="en-US"/>
            </a:p>
          </p:txBody>
        </p:sp>
        <p:sp>
          <p:nvSpPr>
            <p:cNvPr id="9288" name="Rectangle 73"/>
            <p:cNvSpPr>
              <a:spLocks noChangeArrowheads="1"/>
            </p:cNvSpPr>
            <p:nvPr/>
          </p:nvSpPr>
          <p:spPr bwMode="auto">
            <a:xfrm>
              <a:off x="1451" y="2153"/>
              <a:ext cx="108" cy="1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</a:rPr>
                <a:t>n</a:t>
              </a:r>
              <a:endParaRPr lang="en-US"/>
            </a:p>
          </p:txBody>
        </p:sp>
        <p:sp>
          <p:nvSpPr>
            <p:cNvPr id="9289" name="Oval 74"/>
            <p:cNvSpPr>
              <a:spLocks noChangeArrowheads="1"/>
            </p:cNvSpPr>
            <p:nvPr/>
          </p:nvSpPr>
          <p:spPr bwMode="auto">
            <a:xfrm>
              <a:off x="2342" y="1734"/>
              <a:ext cx="30" cy="30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90" name="Oval 75"/>
            <p:cNvSpPr>
              <a:spLocks noChangeArrowheads="1"/>
            </p:cNvSpPr>
            <p:nvPr/>
          </p:nvSpPr>
          <p:spPr bwMode="auto">
            <a:xfrm>
              <a:off x="2563" y="2003"/>
              <a:ext cx="30" cy="30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91" name="Rectangle 76"/>
            <p:cNvSpPr>
              <a:spLocks noChangeArrowheads="1"/>
            </p:cNvSpPr>
            <p:nvPr/>
          </p:nvSpPr>
          <p:spPr bwMode="auto">
            <a:xfrm>
              <a:off x="2569" y="1961"/>
              <a:ext cx="14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  <a:latin typeface="CG Times" charset="0"/>
                </a:rPr>
                <a:t>A</a:t>
              </a:r>
              <a:endParaRPr lang="en-US"/>
            </a:p>
          </p:txBody>
        </p:sp>
        <p:sp>
          <p:nvSpPr>
            <p:cNvPr id="9292" name="Rectangle 77"/>
            <p:cNvSpPr>
              <a:spLocks noChangeArrowheads="1"/>
            </p:cNvSpPr>
            <p:nvPr/>
          </p:nvSpPr>
          <p:spPr bwMode="auto">
            <a:xfrm>
              <a:off x="2665" y="2027"/>
              <a:ext cx="102" cy="1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</a:rPr>
                <a:t>3</a:t>
              </a:r>
              <a:endParaRPr lang="en-US"/>
            </a:p>
          </p:txBody>
        </p:sp>
        <p:sp>
          <p:nvSpPr>
            <p:cNvPr id="9293" name="Oval 78"/>
            <p:cNvSpPr>
              <a:spLocks noChangeArrowheads="1"/>
            </p:cNvSpPr>
            <p:nvPr/>
          </p:nvSpPr>
          <p:spPr bwMode="auto">
            <a:xfrm>
              <a:off x="2306" y="2463"/>
              <a:ext cx="30" cy="30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94" name="Rectangle 79"/>
            <p:cNvSpPr>
              <a:spLocks noChangeArrowheads="1"/>
            </p:cNvSpPr>
            <p:nvPr/>
          </p:nvSpPr>
          <p:spPr bwMode="auto">
            <a:xfrm>
              <a:off x="2324" y="2439"/>
              <a:ext cx="14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  <a:latin typeface="CG Times" charset="0"/>
                </a:rPr>
                <a:t>A</a:t>
              </a:r>
              <a:endParaRPr lang="en-US"/>
            </a:p>
          </p:txBody>
        </p:sp>
        <p:sp>
          <p:nvSpPr>
            <p:cNvPr id="9295" name="Rectangle 80"/>
            <p:cNvSpPr>
              <a:spLocks noChangeArrowheads="1"/>
            </p:cNvSpPr>
            <p:nvPr/>
          </p:nvSpPr>
          <p:spPr bwMode="auto">
            <a:xfrm>
              <a:off x="2420" y="2505"/>
              <a:ext cx="102" cy="1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</a:rPr>
                <a:t>2</a:t>
              </a:r>
              <a:endParaRPr lang="en-US"/>
            </a:p>
          </p:txBody>
        </p:sp>
        <p:sp>
          <p:nvSpPr>
            <p:cNvPr id="9296" name="Oval 81"/>
            <p:cNvSpPr>
              <a:spLocks noChangeArrowheads="1"/>
            </p:cNvSpPr>
            <p:nvPr/>
          </p:nvSpPr>
          <p:spPr bwMode="auto">
            <a:xfrm>
              <a:off x="1726" y="2421"/>
              <a:ext cx="30" cy="30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97" name="Rectangle 82"/>
            <p:cNvSpPr>
              <a:spLocks noChangeArrowheads="1"/>
            </p:cNvSpPr>
            <p:nvPr/>
          </p:nvSpPr>
          <p:spPr bwMode="auto">
            <a:xfrm>
              <a:off x="1618" y="2397"/>
              <a:ext cx="14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  <a:latin typeface="CG Times" charset="0"/>
                </a:rPr>
                <a:t>A</a:t>
              </a:r>
              <a:endParaRPr lang="en-US"/>
            </a:p>
          </p:txBody>
        </p:sp>
        <p:sp>
          <p:nvSpPr>
            <p:cNvPr id="9298" name="Rectangle 83"/>
            <p:cNvSpPr>
              <a:spLocks noChangeArrowheads="1"/>
            </p:cNvSpPr>
            <p:nvPr/>
          </p:nvSpPr>
          <p:spPr bwMode="auto">
            <a:xfrm>
              <a:off x="1714" y="2463"/>
              <a:ext cx="102" cy="1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</a:rPr>
                <a:t>1</a:t>
              </a:r>
              <a:endParaRPr lang="en-US"/>
            </a:p>
          </p:txBody>
        </p:sp>
        <p:sp>
          <p:nvSpPr>
            <p:cNvPr id="9299" name="Oval 84"/>
            <p:cNvSpPr>
              <a:spLocks noChangeArrowheads="1"/>
            </p:cNvSpPr>
            <p:nvPr/>
          </p:nvSpPr>
          <p:spPr bwMode="auto">
            <a:xfrm>
              <a:off x="1989" y="1239"/>
              <a:ext cx="30" cy="30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00" name="Oval 85"/>
            <p:cNvSpPr>
              <a:spLocks noChangeArrowheads="1"/>
            </p:cNvSpPr>
            <p:nvPr/>
          </p:nvSpPr>
          <p:spPr bwMode="auto">
            <a:xfrm>
              <a:off x="1917" y="1072"/>
              <a:ext cx="30" cy="29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01" name="Oval 86"/>
            <p:cNvSpPr>
              <a:spLocks noChangeArrowheads="1"/>
            </p:cNvSpPr>
            <p:nvPr/>
          </p:nvSpPr>
          <p:spPr bwMode="auto">
            <a:xfrm>
              <a:off x="1780" y="1239"/>
              <a:ext cx="30" cy="30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02" name="Rectangle 87"/>
            <p:cNvSpPr>
              <a:spLocks noChangeArrowheads="1"/>
            </p:cNvSpPr>
            <p:nvPr/>
          </p:nvSpPr>
          <p:spPr bwMode="auto">
            <a:xfrm>
              <a:off x="1582" y="1113"/>
              <a:ext cx="17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  <a:latin typeface="CG Times" charset="0"/>
                </a:rPr>
                <a:t>A'</a:t>
              </a:r>
              <a:endParaRPr lang="en-US"/>
            </a:p>
          </p:txBody>
        </p:sp>
        <p:sp>
          <p:nvSpPr>
            <p:cNvPr id="9303" name="Rectangle 88"/>
            <p:cNvSpPr>
              <a:spLocks noChangeArrowheads="1"/>
            </p:cNvSpPr>
            <p:nvPr/>
          </p:nvSpPr>
          <p:spPr bwMode="auto">
            <a:xfrm>
              <a:off x="1720" y="1179"/>
              <a:ext cx="108" cy="1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</a:rPr>
                <a:t>n</a:t>
              </a:r>
              <a:endParaRPr lang="en-US"/>
            </a:p>
          </p:txBody>
        </p:sp>
        <p:sp>
          <p:nvSpPr>
            <p:cNvPr id="9304" name="Oval 89"/>
            <p:cNvSpPr>
              <a:spLocks noChangeArrowheads="1"/>
            </p:cNvSpPr>
            <p:nvPr/>
          </p:nvSpPr>
          <p:spPr bwMode="auto">
            <a:xfrm>
              <a:off x="2132" y="1095"/>
              <a:ext cx="30" cy="30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05" name="Oval 90"/>
            <p:cNvSpPr>
              <a:spLocks noChangeArrowheads="1"/>
            </p:cNvSpPr>
            <p:nvPr/>
          </p:nvSpPr>
          <p:spPr bwMode="auto">
            <a:xfrm>
              <a:off x="2216" y="1203"/>
              <a:ext cx="30" cy="30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06" name="Rectangle 91"/>
            <p:cNvSpPr>
              <a:spLocks noChangeArrowheads="1"/>
            </p:cNvSpPr>
            <p:nvPr/>
          </p:nvSpPr>
          <p:spPr bwMode="auto">
            <a:xfrm>
              <a:off x="2216" y="1054"/>
              <a:ext cx="17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  <a:latin typeface="CG Times" charset="0"/>
                </a:rPr>
                <a:t>A'</a:t>
              </a:r>
              <a:endParaRPr lang="en-US"/>
            </a:p>
          </p:txBody>
        </p:sp>
        <p:sp>
          <p:nvSpPr>
            <p:cNvPr id="9307" name="Rectangle 92"/>
            <p:cNvSpPr>
              <a:spLocks noChangeArrowheads="1"/>
            </p:cNvSpPr>
            <p:nvPr/>
          </p:nvSpPr>
          <p:spPr bwMode="auto">
            <a:xfrm>
              <a:off x="2354" y="1119"/>
              <a:ext cx="102" cy="1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</a:rPr>
                <a:t>3</a:t>
              </a:r>
              <a:endParaRPr lang="en-US"/>
            </a:p>
          </p:txBody>
        </p:sp>
        <p:sp>
          <p:nvSpPr>
            <p:cNvPr id="9308" name="Oval 93"/>
            <p:cNvSpPr>
              <a:spLocks noChangeArrowheads="1"/>
            </p:cNvSpPr>
            <p:nvPr/>
          </p:nvSpPr>
          <p:spPr bwMode="auto">
            <a:xfrm>
              <a:off x="2115" y="1382"/>
              <a:ext cx="29" cy="30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09" name="Rectangle 94"/>
            <p:cNvSpPr>
              <a:spLocks noChangeArrowheads="1"/>
            </p:cNvSpPr>
            <p:nvPr/>
          </p:nvSpPr>
          <p:spPr bwMode="auto">
            <a:xfrm>
              <a:off x="2121" y="1352"/>
              <a:ext cx="17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  <a:latin typeface="CG Times" charset="0"/>
                </a:rPr>
                <a:t>A'</a:t>
              </a:r>
              <a:endParaRPr lang="en-US"/>
            </a:p>
          </p:txBody>
        </p:sp>
        <p:sp>
          <p:nvSpPr>
            <p:cNvPr id="9310" name="Rectangle 95"/>
            <p:cNvSpPr>
              <a:spLocks noChangeArrowheads="1"/>
            </p:cNvSpPr>
            <p:nvPr/>
          </p:nvSpPr>
          <p:spPr bwMode="auto">
            <a:xfrm>
              <a:off x="2258" y="1418"/>
              <a:ext cx="102" cy="1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</a:rPr>
                <a:t>2</a:t>
              </a:r>
              <a:endParaRPr lang="en-US"/>
            </a:p>
          </p:txBody>
        </p:sp>
        <p:sp>
          <p:nvSpPr>
            <p:cNvPr id="9311" name="Oval 96"/>
            <p:cNvSpPr>
              <a:spLocks noChangeArrowheads="1"/>
            </p:cNvSpPr>
            <p:nvPr/>
          </p:nvSpPr>
          <p:spPr bwMode="auto">
            <a:xfrm>
              <a:off x="1881" y="1370"/>
              <a:ext cx="30" cy="30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12" name="Rectangle 97"/>
            <p:cNvSpPr>
              <a:spLocks noChangeArrowheads="1"/>
            </p:cNvSpPr>
            <p:nvPr/>
          </p:nvSpPr>
          <p:spPr bwMode="auto">
            <a:xfrm>
              <a:off x="1845" y="1352"/>
              <a:ext cx="17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  <a:latin typeface="CG Times" charset="0"/>
                </a:rPr>
                <a:t>A'</a:t>
              </a:r>
              <a:endParaRPr lang="en-US"/>
            </a:p>
          </p:txBody>
        </p:sp>
        <p:sp>
          <p:nvSpPr>
            <p:cNvPr id="9313" name="Rectangle 98"/>
            <p:cNvSpPr>
              <a:spLocks noChangeArrowheads="1"/>
            </p:cNvSpPr>
            <p:nvPr/>
          </p:nvSpPr>
          <p:spPr bwMode="auto">
            <a:xfrm>
              <a:off x="1983" y="1418"/>
              <a:ext cx="102" cy="1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</a:rPr>
                <a:t>1</a:t>
              </a:r>
              <a:endParaRPr lang="en-US"/>
            </a:p>
          </p:txBody>
        </p:sp>
        <p:sp>
          <p:nvSpPr>
            <p:cNvPr id="9314" name="Oval 99"/>
            <p:cNvSpPr>
              <a:spLocks noChangeArrowheads="1"/>
            </p:cNvSpPr>
            <p:nvPr/>
          </p:nvSpPr>
          <p:spPr bwMode="auto">
            <a:xfrm>
              <a:off x="3239" y="1884"/>
              <a:ext cx="30" cy="30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15" name="Rectangle 100"/>
            <p:cNvSpPr>
              <a:spLocks noChangeArrowheads="1"/>
            </p:cNvSpPr>
            <p:nvPr/>
          </p:nvSpPr>
          <p:spPr bwMode="auto">
            <a:xfrm>
              <a:off x="3107" y="1836"/>
              <a:ext cx="14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  <a:latin typeface="CG Times" charset="0"/>
                </a:rPr>
                <a:t>B</a:t>
              </a:r>
              <a:endParaRPr lang="en-US"/>
            </a:p>
          </p:txBody>
        </p:sp>
        <p:sp>
          <p:nvSpPr>
            <p:cNvPr id="9316" name="Rectangle 101"/>
            <p:cNvSpPr>
              <a:spLocks noChangeArrowheads="1"/>
            </p:cNvSpPr>
            <p:nvPr/>
          </p:nvSpPr>
          <p:spPr bwMode="auto">
            <a:xfrm>
              <a:off x="3197" y="1902"/>
              <a:ext cx="132" cy="1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</a:rPr>
                <a:t>m</a:t>
              </a:r>
              <a:endParaRPr lang="en-US"/>
            </a:p>
          </p:txBody>
        </p:sp>
        <p:sp>
          <p:nvSpPr>
            <p:cNvPr id="9317" name="Oval 102"/>
            <p:cNvSpPr>
              <a:spLocks noChangeArrowheads="1"/>
            </p:cNvSpPr>
            <p:nvPr/>
          </p:nvSpPr>
          <p:spPr bwMode="auto">
            <a:xfrm>
              <a:off x="3370" y="2415"/>
              <a:ext cx="30" cy="30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18" name="Rectangle 103"/>
            <p:cNvSpPr>
              <a:spLocks noChangeArrowheads="1"/>
            </p:cNvSpPr>
            <p:nvPr/>
          </p:nvSpPr>
          <p:spPr bwMode="auto">
            <a:xfrm>
              <a:off x="3269" y="2415"/>
              <a:ext cx="14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  <a:latin typeface="CG Times" charset="0"/>
                </a:rPr>
                <a:t>B</a:t>
              </a:r>
              <a:endParaRPr lang="en-US"/>
            </a:p>
          </p:txBody>
        </p:sp>
        <p:sp>
          <p:nvSpPr>
            <p:cNvPr id="9319" name="Rectangle 104"/>
            <p:cNvSpPr>
              <a:spLocks noChangeArrowheads="1"/>
            </p:cNvSpPr>
            <p:nvPr/>
          </p:nvSpPr>
          <p:spPr bwMode="auto">
            <a:xfrm>
              <a:off x="3359" y="2481"/>
              <a:ext cx="102" cy="1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</a:rPr>
                <a:t>1</a:t>
              </a:r>
              <a:endParaRPr lang="en-US"/>
            </a:p>
          </p:txBody>
        </p:sp>
        <p:sp>
          <p:nvSpPr>
            <p:cNvPr id="9320" name="Oval 105"/>
            <p:cNvSpPr>
              <a:spLocks noChangeArrowheads="1"/>
            </p:cNvSpPr>
            <p:nvPr/>
          </p:nvSpPr>
          <p:spPr bwMode="auto">
            <a:xfrm>
              <a:off x="4004" y="2469"/>
              <a:ext cx="30" cy="30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21" name="Rectangle 106"/>
            <p:cNvSpPr>
              <a:spLocks noChangeArrowheads="1"/>
            </p:cNvSpPr>
            <p:nvPr/>
          </p:nvSpPr>
          <p:spPr bwMode="auto">
            <a:xfrm>
              <a:off x="4010" y="2457"/>
              <a:ext cx="14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  <a:latin typeface="CG Times" charset="0"/>
                </a:rPr>
                <a:t>B</a:t>
              </a:r>
              <a:endParaRPr lang="en-US"/>
            </a:p>
          </p:txBody>
        </p:sp>
        <p:sp>
          <p:nvSpPr>
            <p:cNvPr id="9322" name="Rectangle 107"/>
            <p:cNvSpPr>
              <a:spLocks noChangeArrowheads="1"/>
            </p:cNvSpPr>
            <p:nvPr/>
          </p:nvSpPr>
          <p:spPr bwMode="auto">
            <a:xfrm>
              <a:off x="4100" y="2523"/>
              <a:ext cx="102" cy="1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</a:rPr>
                <a:t>2</a:t>
              </a:r>
              <a:endParaRPr lang="en-US"/>
            </a:p>
          </p:txBody>
        </p:sp>
        <p:sp>
          <p:nvSpPr>
            <p:cNvPr id="9323" name="Oval 108"/>
            <p:cNvSpPr>
              <a:spLocks noChangeArrowheads="1"/>
            </p:cNvSpPr>
            <p:nvPr/>
          </p:nvSpPr>
          <p:spPr bwMode="auto">
            <a:xfrm>
              <a:off x="4280" y="1812"/>
              <a:ext cx="29" cy="30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24" name="Rectangle 109"/>
            <p:cNvSpPr>
              <a:spLocks noChangeArrowheads="1"/>
            </p:cNvSpPr>
            <p:nvPr/>
          </p:nvSpPr>
          <p:spPr bwMode="auto">
            <a:xfrm>
              <a:off x="4268" y="1752"/>
              <a:ext cx="14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  <a:latin typeface="CG Times" charset="0"/>
                </a:rPr>
                <a:t>B</a:t>
              </a:r>
              <a:endParaRPr lang="en-US"/>
            </a:p>
          </p:txBody>
        </p:sp>
        <p:sp>
          <p:nvSpPr>
            <p:cNvPr id="9325" name="Rectangle 110"/>
            <p:cNvSpPr>
              <a:spLocks noChangeArrowheads="1"/>
            </p:cNvSpPr>
            <p:nvPr/>
          </p:nvSpPr>
          <p:spPr bwMode="auto">
            <a:xfrm>
              <a:off x="4357" y="1818"/>
              <a:ext cx="102" cy="1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</a:rPr>
                <a:t>3</a:t>
              </a:r>
              <a:endParaRPr lang="en-US"/>
            </a:p>
          </p:txBody>
        </p:sp>
        <p:sp>
          <p:nvSpPr>
            <p:cNvPr id="9326" name="Oval 111"/>
            <p:cNvSpPr>
              <a:spLocks noChangeArrowheads="1"/>
            </p:cNvSpPr>
            <p:nvPr/>
          </p:nvSpPr>
          <p:spPr bwMode="auto">
            <a:xfrm>
              <a:off x="3658" y="1597"/>
              <a:ext cx="29" cy="30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27" name="Oval 112"/>
            <p:cNvSpPr>
              <a:spLocks noChangeArrowheads="1"/>
            </p:cNvSpPr>
            <p:nvPr/>
          </p:nvSpPr>
          <p:spPr bwMode="auto">
            <a:xfrm>
              <a:off x="3801" y="2093"/>
              <a:ext cx="30" cy="30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28" name="Oval 113"/>
            <p:cNvSpPr>
              <a:spLocks noChangeArrowheads="1"/>
            </p:cNvSpPr>
            <p:nvPr/>
          </p:nvSpPr>
          <p:spPr bwMode="auto">
            <a:xfrm>
              <a:off x="3801" y="665"/>
              <a:ext cx="30" cy="30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29" name="Rectangle 114"/>
            <p:cNvSpPr>
              <a:spLocks noChangeArrowheads="1"/>
            </p:cNvSpPr>
            <p:nvPr/>
          </p:nvSpPr>
          <p:spPr bwMode="auto">
            <a:xfrm>
              <a:off x="3735" y="522"/>
              <a:ext cx="14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  <a:latin typeface="CG Times" charset="0"/>
                </a:rPr>
                <a:t>V</a:t>
              </a:r>
              <a:endParaRPr lang="en-US"/>
            </a:p>
          </p:txBody>
        </p:sp>
        <p:sp>
          <p:nvSpPr>
            <p:cNvPr id="9330" name="Rectangle 115"/>
            <p:cNvSpPr>
              <a:spLocks noChangeArrowheads="1"/>
            </p:cNvSpPr>
            <p:nvPr/>
          </p:nvSpPr>
          <p:spPr bwMode="auto">
            <a:xfrm>
              <a:off x="3831" y="588"/>
              <a:ext cx="102" cy="1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</a:rPr>
                <a:t>2</a:t>
              </a:r>
              <a:endParaRPr lang="en-US"/>
            </a:p>
          </p:txBody>
        </p:sp>
        <p:sp>
          <p:nvSpPr>
            <p:cNvPr id="9331" name="Oval 116"/>
            <p:cNvSpPr>
              <a:spLocks noChangeArrowheads="1"/>
            </p:cNvSpPr>
            <p:nvPr/>
          </p:nvSpPr>
          <p:spPr bwMode="auto">
            <a:xfrm>
              <a:off x="3574" y="1155"/>
              <a:ext cx="30" cy="30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32" name="Rectangle 117"/>
            <p:cNvSpPr>
              <a:spLocks noChangeArrowheads="1"/>
            </p:cNvSpPr>
            <p:nvPr/>
          </p:nvSpPr>
          <p:spPr bwMode="auto">
            <a:xfrm>
              <a:off x="3353" y="1054"/>
              <a:ext cx="17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  <a:latin typeface="CG Times" charset="0"/>
                </a:rPr>
                <a:t>B'</a:t>
              </a:r>
              <a:endParaRPr lang="en-US"/>
            </a:p>
          </p:txBody>
        </p:sp>
        <p:sp>
          <p:nvSpPr>
            <p:cNvPr id="9333" name="Rectangle 118"/>
            <p:cNvSpPr>
              <a:spLocks noChangeArrowheads="1"/>
            </p:cNvSpPr>
            <p:nvPr/>
          </p:nvSpPr>
          <p:spPr bwMode="auto">
            <a:xfrm>
              <a:off x="3484" y="1119"/>
              <a:ext cx="132" cy="1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</a:rPr>
                <a:t>m</a:t>
              </a:r>
              <a:endParaRPr lang="en-US"/>
            </a:p>
          </p:txBody>
        </p:sp>
        <p:sp>
          <p:nvSpPr>
            <p:cNvPr id="9334" name="Oval 119"/>
            <p:cNvSpPr>
              <a:spLocks noChangeArrowheads="1"/>
            </p:cNvSpPr>
            <p:nvPr/>
          </p:nvSpPr>
          <p:spPr bwMode="auto">
            <a:xfrm>
              <a:off x="3628" y="1364"/>
              <a:ext cx="30" cy="30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35" name="Oval 120"/>
            <p:cNvSpPr>
              <a:spLocks noChangeArrowheads="1"/>
            </p:cNvSpPr>
            <p:nvPr/>
          </p:nvSpPr>
          <p:spPr bwMode="auto">
            <a:xfrm>
              <a:off x="3885" y="1388"/>
              <a:ext cx="30" cy="30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36" name="Rectangle 121"/>
            <p:cNvSpPr>
              <a:spLocks noChangeArrowheads="1"/>
            </p:cNvSpPr>
            <p:nvPr/>
          </p:nvSpPr>
          <p:spPr bwMode="auto">
            <a:xfrm>
              <a:off x="3909" y="1346"/>
              <a:ext cx="17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  <a:latin typeface="CG Times" charset="0"/>
                </a:rPr>
                <a:t>B'</a:t>
              </a:r>
              <a:endParaRPr lang="en-US"/>
            </a:p>
          </p:txBody>
        </p:sp>
        <p:sp>
          <p:nvSpPr>
            <p:cNvPr id="9337" name="Rectangle 122"/>
            <p:cNvSpPr>
              <a:spLocks noChangeArrowheads="1"/>
            </p:cNvSpPr>
            <p:nvPr/>
          </p:nvSpPr>
          <p:spPr bwMode="auto">
            <a:xfrm>
              <a:off x="4040" y="1412"/>
              <a:ext cx="102" cy="1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</a:rPr>
                <a:t>2</a:t>
              </a:r>
              <a:endParaRPr lang="en-US"/>
            </a:p>
          </p:txBody>
        </p:sp>
        <p:sp>
          <p:nvSpPr>
            <p:cNvPr id="9338" name="Oval 123"/>
            <p:cNvSpPr>
              <a:spLocks noChangeArrowheads="1"/>
            </p:cNvSpPr>
            <p:nvPr/>
          </p:nvSpPr>
          <p:spPr bwMode="auto">
            <a:xfrm>
              <a:off x="3992" y="1125"/>
              <a:ext cx="30" cy="30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39" name="Rectangle 124"/>
            <p:cNvSpPr>
              <a:spLocks noChangeArrowheads="1"/>
            </p:cNvSpPr>
            <p:nvPr/>
          </p:nvSpPr>
          <p:spPr bwMode="auto">
            <a:xfrm>
              <a:off x="4016" y="1060"/>
              <a:ext cx="17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  <a:latin typeface="CG Times" charset="0"/>
                </a:rPr>
                <a:t>B'</a:t>
              </a:r>
              <a:endParaRPr lang="en-US"/>
            </a:p>
          </p:txBody>
        </p:sp>
        <p:sp>
          <p:nvSpPr>
            <p:cNvPr id="9340" name="Rectangle 125"/>
            <p:cNvSpPr>
              <a:spLocks noChangeArrowheads="1"/>
            </p:cNvSpPr>
            <p:nvPr/>
          </p:nvSpPr>
          <p:spPr bwMode="auto">
            <a:xfrm>
              <a:off x="4148" y="1125"/>
              <a:ext cx="102" cy="1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</a:rPr>
                <a:t>3</a:t>
              </a:r>
              <a:endParaRPr lang="en-US"/>
            </a:p>
          </p:txBody>
        </p:sp>
        <p:sp>
          <p:nvSpPr>
            <p:cNvPr id="9341" name="Oval 126"/>
            <p:cNvSpPr>
              <a:spLocks noChangeArrowheads="1"/>
            </p:cNvSpPr>
            <p:nvPr/>
          </p:nvSpPr>
          <p:spPr bwMode="auto">
            <a:xfrm>
              <a:off x="3741" y="1036"/>
              <a:ext cx="30" cy="30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42" name="Oval 127"/>
            <p:cNvSpPr>
              <a:spLocks noChangeArrowheads="1"/>
            </p:cNvSpPr>
            <p:nvPr/>
          </p:nvSpPr>
          <p:spPr bwMode="auto">
            <a:xfrm>
              <a:off x="3801" y="1239"/>
              <a:ext cx="30" cy="30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43" name="Oval 128"/>
            <p:cNvSpPr>
              <a:spLocks noChangeArrowheads="1"/>
            </p:cNvSpPr>
            <p:nvPr/>
          </p:nvSpPr>
          <p:spPr bwMode="auto">
            <a:xfrm>
              <a:off x="1319" y="1567"/>
              <a:ext cx="30" cy="30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44" name="Oval 129"/>
            <p:cNvSpPr>
              <a:spLocks noChangeArrowheads="1"/>
            </p:cNvSpPr>
            <p:nvPr/>
          </p:nvSpPr>
          <p:spPr bwMode="auto">
            <a:xfrm>
              <a:off x="1074" y="2654"/>
              <a:ext cx="30" cy="30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45" name="Oval 130"/>
            <p:cNvSpPr>
              <a:spLocks noChangeArrowheads="1"/>
            </p:cNvSpPr>
            <p:nvPr/>
          </p:nvSpPr>
          <p:spPr bwMode="auto">
            <a:xfrm>
              <a:off x="4692" y="1573"/>
              <a:ext cx="30" cy="30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46" name="Oval 131"/>
            <p:cNvSpPr>
              <a:spLocks noChangeArrowheads="1"/>
            </p:cNvSpPr>
            <p:nvPr/>
          </p:nvSpPr>
          <p:spPr bwMode="auto">
            <a:xfrm>
              <a:off x="4405" y="2654"/>
              <a:ext cx="30" cy="30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500"/>
                            </p:stCondLst>
                            <p:childTnLst>
                              <p:par>
                                <p:cTn id="14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500"/>
                            </p:stCondLst>
                            <p:childTnLst>
                              <p:par>
                                <p:cTn id="19" presetID="7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autoUpdateAnimBg="0"/>
      <p:bldP spid="21508" grpId="0" animBg="1" autoUpdateAnimBg="0"/>
      <p:bldP spid="21509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3489325" y="935038"/>
            <a:ext cx="5453063" cy="150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sr-Cyrl-CS">
                <a:solidFill>
                  <a:srgbClr val="FF0000"/>
                </a:solidFill>
              </a:rPr>
              <a:t>ТЕОРЕМА:</a:t>
            </a:r>
          </a:p>
          <a:p>
            <a:pPr algn="ctr">
              <a:lnSpc>
                <a:spcPct val="90000"/>
              </a:lnSpc>
            </a:pPr>
            <a:r>
              <a:rPr lang="sr-Cyrl-CS">
                <a:solidFill>
                  <a:srgbClr val="FF0000"/>
                </a:solidFill>
              </a:rPr>
              <a:t>Запремина пирамиде једнака трећини запремине призме која има исту основу и исту висину.</a:t>
            </a:r>
          </a:p>
          <a:p>
            <a:pPr algn="ctr">
              <a:lnSpc>
                <a:spcPct val="90000"/>
              </a:lnSpc>
            </a:pPr>
            <a:endParaRPr lang="sr-Cyrl-CS"/>
          </a:p>
          <a:p>
            <a:pPr algn="ctr">
              <a:lnSpc>
                <a:spcPct val="90000"/>
              </a:lnSpc>
            </a:pPr>
            <a:r>
              <a:rPr lang="sr-Cyrl-CS"/>
              <a:t> </a:t>
            </a:r>
            <a:endParaRPr lang="en-US"/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3505200" y="3076575"/>
            <a:ext cx="5453063" cy="133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>
              <a:lnSpc>
                <a:spcPct val="90000"/>
              </a:lnSpc>
            </a:pPr>
            <a:r>
              <a:rPr lang="sr-Cyrl-CS"/>
              <a:t>Конструисаћемо у ту сврху над датом пирамидом призму, чија је бочна ивица паралелна једној од бочних ивица дате пирамиде.</a:t>
            </a:r>
            <a:endParaRPr lang="en-US"/>
          </a:p>
        </p:txBody>
      </p:sp>
      <p:grpSp>
        <p:nvGrpSpPr>
          <p:cNvPr id="2" name="Group 9"/>
          <p:cNvGrpSpPr>
            <a:grpSpLocks noChangeAspect="1"/>
          </p:cNvGrpSpPr>
          <p:nvPr/>
        </p:nvGrpSpPr>
        <p:grpSpPr bwMode="auto">
          <a:xfrm>
            <a:off x="319088" y="2801938"/>
            <a:ext cx="3048000" cy="3765550"/>
            <a:chOff x="201" y="1765"/>
            <a:chExt cx="1920" cy="2372"/>
          </a:xfrm>
        </p:grpSpPr>
        <p:sp>
          <p:nvSpPr>
            <p:cNvPr id="10245" name="AutoShape 8"/>
            <p:cNvSpPr>
              <a:spLocks noChangeAspect="1" noChangeArrowheads="1" noTextEdit="1"/>
            </p:cNvSpPr>
            <p:nvPr/>
          </p:nvSpPr>
          <p:spPr bwMode="auto">
            <a:xfrm>
              <a:off x="201" y="1765"/>
              <a:ext cx="1920" cy="2372"/>
            </a:xfrm>
            <a:prstGeom prst="rect">
              <a:avLst/>
            </a:prstGeom>
            <a:solidFill>
              <a:srgbClr val="E9FFF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46" name="Freeform 10"/>
            <p:cNvSpPr>
              <a:spLocks/>
            </p:cNvSpPr>
            <p:nvPr/>
          </p:nvSpPr>
          <p:spPr bwMode="auto">
            <a:xfrm>
              <a:off x="1330" y="1900"/>
              <a:ext cx="588" cy="1977"/>
            </a:xfrm>
            <a:custGeom>
              <a:avLst/>
              <a:gdLst>
                <a:gd name="T0" fmla="*/ 0 w 588"/>
                <a:gd name="T1" fmla="*/ 0 h 1977"/>
                <a:gd name="T2" fmla="*/ 588 w 588"/>
                <a:gd name="T3" fmla="*/ 1523 h 1977"/>
                <a:gd name="T4" fmla="*/ 0 w 588"/>
                <a:gd name="T5" fmla="*/ 1977 h 1977"/>
                <a:gd name="T6" fmla="*/ 0 w 588"/>
                <a:gd name="T7" fmla="*/ 0 h 197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88"/>
                <a:gd name="T13" fmla="*/ 0 h 1977"/>
                <a:gd name="T14" fmla="*/ 588 w 588"/>
                <a:gd name="T15" fmla="*/ 1977 h 197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88" h="1977">
                  <a:moveTo>
                    <a:pt x="0" y="0"/>
                  </a:moveTo>
                  <a:lnTo>
                    <a:pt x="588" y="1523"/>
                  </a:lnTo>
                  <a:lnTo>
                    <a:pt x="0" y="19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DA1A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47" name="Freeform 11"/>
            <p:cNvSpPr>
              <a:spLocks/>
            </p:cNvSpPr>
            <p:nvPr/>
          </p:nvSpPr>
          <p:spPr bwMode="auto">
            <a:xfrm>
              <a:off x="375" y="1900"/>
              <a:ext cx="955" cy="1977"/>
            </a:xfrm>
            <a:custGeom>
              <a:avLst/>
              <a:gdLst>
                <a:gd name="T0" fmla="*/ 955 w 955"/>
                <a:gd name="T1" fmla="*/ 1977 h 1977"/>
                <a:gd name="T2" fmla="*/ 955 w 955"/>
                <a:gd name="T3" fmla="*/ 0 h 1977"/>
                <a:gd name="T4" fmla="*/ 0 w 955"/>
                <a:gd name="T5" fmla="*/ 1523 h 1977"/>
                <a:gd name="T6" fmla="*/ 955 w 955"/>
                <a:gd name="T7" fmla="*/ 1977 h 197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55"/>
                <a:gd name="T13" fmla="*/ 0 h 1977"/>
                <a:gd name="T14" fmla="*/ 955 w 955"/>
                <a:gd name="T15" fmla="*/ 1977 h 197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55" h="1977">
                  <a:moveTo>
                    <a:pt x="955" y="1977"/>
                  </a:moveTo>
                  <a:lnTo>
                    <a:pt x="955" y="0"/>
                  </a:lnTo>
                  <a:lnTo>
                    <a:pt x="0" y="1523"/>
                  </a:lnTo>
                  <a:lnTo>
                    <a:pt x="955" y="1977"/>
                  </a:lnTo>
                  <a:close/>
                </a:path>
              </a:pathLst>
            </a:custGeom>
            <a:solidFill>
              <a:srgbClr val="FDA1A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48" name="Freeform 12"/>
            <p:cNvSpPr>
              <a:spLocks/>
            </p:cNvSpPr>
            <p:nvPr/>
          </p:nvSpPr>
          <p:spPr bwMode="auto">
            <a:xfrm>
              <a:off x="375" y="3423"/>
              <a:ext cx="1543" cy="454"/>
            </a:xfrm>
            <a:custGeom>
              <a:avLst/>
              <a:gdLst>
                <a:gd name="T0" fmla="*/ 1543 w 1543"/>
                <a:gd name="T1" fmla="*/ 0 h 454"/>
                <a:gd name="T2" fmla="*/ 955 w 1543"/>
                <a:gd name="T3" fmla="*/ 454 h 454"/>
                <a:gd name="T4" fmla="*/ 0 w 1543"/>
                <a:gd name="T5" fmla="*/ 0 h 454"/>
                <a:gd name="T6" fmla="*/ 1543 w 1543"/>
                <a:gd name="T7" fmla="*/ 0 h 45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543"/>
                <a:gd name="T13" fmla="*/ 0 h 454"/>
                <a:gd name="T14" fmla="*/ 1543 w 1543"/>
                <a:gd name="T15" fmla="*/ 454 h 45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543" h="454">
                  <a:moveTo>
                    <a:pt x="1543" y="0"/>
                  </a:moveTo>
                  <a:lnTo>
                    <a:pt x="955" y="454"/>
                  </a:lnTo>
                  <a:lnTo>
                    <a:pt x="0" y="0"/>
                  </a:lnTo>
                  <a:lnTo>
                    <a:pt x="1543" y="0"/>
                  </a:lnTo>
                  <a:close/>
                </a:path>
              </a:pathLst>
            </a:custGeom>
            <a:solidFill>
              <a:srgbClr val="FD616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49" name="Line 13"/>
            <p:cNvSpPr>
              <a:spLocks noChangeShapeType="1"/>
            </p:cNvSpPr>
            <p:nvPr/>
          </p:nvSpPr>
          <p:spPr bwMode="auto">
            <a:xfrm flipH="1">
              <a:off x="375" y="3423"/>
              <a:ext cx="1543" cy="1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0" name="Line 14"/>
            <p:cNvSpPr>
              <a:spLocks noChangeShapeType="1"/>
            </p:cNvSpPr>
            <p:nvPr/>
          </p:nvSpPr>
          <p:spPr bwMode="auto">
            <a:xfrm>
              <a:off x="1330" y="1900"/>
              <a:ext cx="588" cy="1523"/>
            </a:xfrm>
            <a:prstGeom prst="line">
              <a:avLst/>
            </a:prstGeom>
            <a:noFill/>
            <a:ln w="30163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1" name="Line 15"/>
            <p:cNvSpPr>
              <a:spLocks noChangeShapeType="1"/>
            </p:cNvSpPr>
            <p:nvPr/>
          </p:nvSpPr>
          <p:spPr bwMode="auto">
            <a:xfrm flipV="1">
              <a:off x="1330" y="3423"/>
              <a:ext cx="588" cy="454"/>
            </a:xfrm>
            <a:prstGeom prst="line">
              <a:avLst/>
            </a:prstGeom>
            <a:noFill/>
            <a:ln w="30163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2" name="Line 16"/>
            <p:cNvSpPr>
              <a:spLocks noChangeShapeType="1"/>
            </p:cNvSpPr>
            <p:nvPr/>
          </p:nvSpPr>
          <p:spPr bwMode="auto">
            <a:xfrm>
              <a:off x="375" y="3423"/>
              <a:ext cx="955" cy="454"/>
            </a:xfrm>
            <a:prstGeom prst="line">
              <a:avLst/>
            </a:prstGeom>
            <a:noFill/>
            <a:ln w="30163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3" name="Line 17"/>
            <p:cNvSpPr>
              <a:spLocks noChangeShapeType="1"/>
            </p:cNvSpPr>
            <p:nvPr/>
          </p:nvSpPr>
          <p:spPr bwMode="auto">
            <a:xfrm flipV="1">
              <a:off x="375" y="1900"/>
              <a:ext cx="955" cy="1523"/>
            </a:xfrm>
            <a:prstGeom prst="line">
              <a:avLst/>
            </a:prstGeom>
            <a:noFill/>
            <a:ln w="30163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4" name="Line 18"/>
            <p:cNvSpPr>
              <a:spLocks noChangeShapeType="1"/>
            </p:cNvSpPr>
            <p:nvPr/>
          </p:nvSpPr>
          <p:spPr bwMode="auto">
            <a:xfrm>
              <a:off x="1330" y="1900"/>
              <a:ext cx="1" cy="1977"/>
            </a:xfrm>
            <a:prstGeom prst="line">
              <a:avLst/>
            </a:prstGeom>
            <a:noFill/>
            <a:ln w="30163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5" name="Oval 19"/>
            <p:cNvSpPr>
              <a:spLocks noChangeArrowheads="1"/>
            </p:cNvSpPr>
            <p:nvPr/>
          </p:nvSpPr>
          <p:spPr bwMode="auto">
            <a:xfrm>
              <a:off x="1311" y="1881"/>
              <a:ext cx="48" cy="48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6" name="Rectangle 20"/>
            <p:cNvSpPr>
              <a:spLocks noChangeArrowheads="1"/>
            </p:cNvSpPr>
            <p:nvPr/>
          </p:nvSpPr>
          <p:spPr bwMode="auto">
            <a:xfrm>
              <a:off x="1339" y="1755"/>
              <a:ext cx="203" cy="2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300" b="1">
                  <a:solidFill>
                    <a:srgbClr val="000000"/>
                  </a:solidFill>
                  <a:latin typeface="CG Times" charset="0"/>
                </a:rPr>
                <a:t>B</a:t>
              </a:r>
              <a:endParaRPr lang="en-US"/>
            </a:p>
          </p:txBody>
        </p:sp>
        <p:sp>
          <p:nvSpPr>
            <p:cNvPr id="10257" name="Rectangle 21"/>
            <p:cNvSpPr>
              <a:spLocks noChangeArrowheads="1"/>
            </p:cNvSpPr>
            <p:nvPr/>
          </p:nvSpPr>
          <p:spPr bwMode="auto">
            <a:xfrm>
              <a:off x="1475" y="1852"/>
              <a:ext cx="164" cy="2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 b="1">
                  <a:solidFill>
                    <a:srgbClr val="000000"/>
                  </a:solidFill>
                </a:rPr>
                <a:t>1</a:t>
              </a:r>
              <a:endParaRPr lang="en-US"/>
            </a:p>
          </p:txBody>
        </p:sp>
        <p:sp>
          <p:nvSpPr>
            <p:cNvPr id="10258" name="Oval 22"/>
            <p:cNvSpPr>
              <a:spLocks noChangeArrowheads="1"/>
            </p:cNvSpPr>
            <p:nvPr/>
          </p:nvSpPr>
          <p:spPr bwMode="auto">
            <a:xfrm>
              <a:off x="1899" y="3404"/>
              <a:ext cx="48" cy="48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9" name="Rectangle 23"/>
            <p:cNvSpPr>
              <a:spLocks noChangeArrowheads="1"/>
            </p:cNvSpPr>
            <p:nvPr/>
          </p:nvSpPr>
          <p:spPr bwMode="auto">
            <a:xfrm>
              <a:off x="1947" y="3288"/>
              <a:ext cx="212" cy="2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300" b="1">
                  <a:solidFill>
                    <a:srgbClr val="000000"/>
                  </a:solidFill>
                  <a:latin typeface="CG Times" charset="0"/>
                </a:rPr>
                <a:t>C</a:t>
              </a:r>
              <a:endParaRPr lang="en-US"/>
            </a:p>
          </p:txBody>
        </p:sp>
        <p:sp>
          <p:nvSpPr>
            <p:cNvPr id="10260" name="Oval 24"/>
            <p:cNvSpPr>
              <a:spLocks noChangeArrowheads="1"/>
            </p:cNvSpPr>
            <p:nvPr/>
          </p:nvSpPr>
          <p:spPr bwMode="auto">
            <a:xfrm>
              <a:off x="1311" y="3857"/>
              <a:ext cx="48" cy="49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61" name="Rectangle 25"/>
            <p:cNvSpPr>
              <a:spLocks noChangeArrowheads="1"/>
            </p:cNvSpPr>
            <p:nvPr/>
          </p:nvSpPr>
          <p:spPr bwMode="auto">
            <a:xfrm>
              <a:off x="1282" y="3877"/>
              <a:ext cx="203" cy="2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300" b="1">
                  <a:solidFill>
                    <a:srgbClr val="000000"/>
                  </a:solidFill>
                  <a:latin typeface="CG Times" charset="0"/>
                </a:rPr>
                <a:t>B</a:t>
              </a:r>
              <a:endParaRPr lang="en-US"/>
            </a:p>
          </p:txBody>
        </p:sp>
        <p:sp>
          <p:nvSpPr>
            <p:cNvPr id="10262" name="Oval 26"/>
            <p:cNvSpPr>
              <a:spLocks noChangeArrowheads="1"/>
            </p:cNvSpPr>
            <p:nvPr/>
          </p:nvSpPr>
          <p:spPr bwMode="auto">
            <a:xfrm>
              <a:off x="355" y="3404"/>
              <a:ext cx="49" cy="48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63" name="Rectangle 27"/>
            <p:cNvSpPr>
              <a:spLocks noChangeArrowheads="1"/>
            </p:cNvSpPr>
            <p:nvPr/>
          </p:nvSpPr>
          <p:spPr bwMode="auto">
            <a:xfrm>
              <a:off x="230" y="3269"/>
              <a:ext cx="203" cy="2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300" b="1">
                  <a:solidFill>
                    <a:srgbClr val="000000"/>
                  </a:solidFill>
                  <a:latin typeface="CG Times" charset="0"/>
                </a:rPr>
                <a:t>A</a:t>
              </a:r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2" grpId="0" autoUpdateAnimBg="0"/>
      <p:bldP spid="22535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3594100" y="935038"/>
            <a:ext cx="5218113" cy="134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sr-Cyrl-CS"/>
              <a:t>Поделимо допуну (четворострана пирамида са основом АСС</a:t>
            </a:r>
            <a:r>
              <a:rPr lang="sr-Cyrl-CS" sz="1200"/>
              <a:t>1</a:t>
            </a:r>
            <a:r>
              <a:rPr lang="sr-Cyrl-CS"/>
              <a:t>А</a:t>
            </a:r>
            <a:r>
              <a:rPr lang="sr-Cyrl-CS" sz="1200"/>
              <a:t>1  </a:t>
            </a:r>
            <a:r>
              <a:rPr lang="sr-Cyrl-CS"/>
              <a:t>и врхом  В</a:t>
            </a:r>
            <a:r>
              <a:rPr lang="sr-Cyrl-CS" sz="1200"/>
              <a:t>1</a:t>
            </a:r>
            <a:r>
              <a:rPr lang="sr-Cyrl-CS"/>
              <a:t>), на две тростране пирамиде са истим врхом В</a:t>
            </a:r>
            <a:r>
              <a:rPr lang="sr-Cyrl-CS" sz="1200"/>
              <a:t>1.</a:t>
            </a:r>
            <a:endParaRPr lang="en-US" sz="1200"/>
          </a:p>
        </p:txBody>
      </p:sp>
      <p:grpSp>
        <p:nvGrpSpPr>
          <p:cNvPr id="11267" name="Group 12"/>
          <p:cNvGrpSpPr>
            <a:grpSpLocks noChangeAspect="1"/>
          </p:cNvGrpSpPr>
          <p:nvPr/>
        </p:nvGrpSpPr>
        <p:grpSpPr bwMode="auto">
          <a:xfrm>
            <a:off x="395288" y="2051050"/>
            <a:ext cx="2982912" cy="4481513"/>
            <a:chOff x="249" y="1292"/>
            <a:chExt cx="1879" cy="2823"/>
          </a:xfrm>
        </p:grpSpPr>
        <p:sp>
          <p:nvSpPr>
            <p:cNvPr id="11268" name="AutoShape 11"/>
            <p:cNvSpPr>
              <a:spLocks noChangeAspect="1" noChangeArrowheads="1" noTextEdit="1"/>
            </p:cNvSpPr>
            <p:nvPr/>
          </p:nvSpPr>
          <p:spPr bwMode="auto">
            <a:xfrm>
              <a:off x="249" y="1292"/>
              <a:ext cx="1879" cy="2823"/>
            </a:xfrm>
            <a:prstGeom prst="rect">
              <a:avLst/>
            </a:prstGeom>
            <a:solidFill>
              <a:srgbClr val="E9FFF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69" name="Freeform 13"/>
            <p:cNvSpPr>
              <a:spLocks/>
            </p:cNvSpPr>
            <p:nvPr/>
          </p:nvSpPr>
          <p:spPr bwMode="auto">
            <a:xfrm>
              <a:off x="1350" y="1927"/>
              <a:ext cx="579" cy="1942"/>
            </a:xfrm>
            <a:custGeom>
              <a:avLst/>
              <a:gdLst>
                <a:gd name="T0" fmla="*/ 0 w 579"/>
                <a:gd name="T1" fmla="*/ 0 h 1942"/>
                <a:gd name="T2" fmla="*/ 579 w 579"/>
                <a:gd name="T3" fmla="*/ 1496 h 1942"/>
                <a:gd name="T4" fmla="*/ 0 w 579"/>
                <a:gd name="T5" fmla="*/ 1942 h 1942"/>
                <a:gd name="T6" fmla="*/ 0 w 579"/>
                <a:gd name="T7" fmla="*/ 0 h 194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9"/>
                <a:gd name="T13" fmla="*/ 0 h 1942"/>
                <a:gd name="T14" fmla="*/ 579 w 579"/>
                <a:gd name="T15" fmla="*/ 1942 h 194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9" h="1942">
                  <a:moveTo>
                    <a:pt x="0" y="0"/>
                  </a:moveTo>
                  <a:lnTo>
                    <a:pt x="579" y="1496"/>
                  </a:lnTo>
                  <a:lnTo>
                    <a:pt x="0" y="194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DA1A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70" name="Freeform 14"/>
            <p:cNvSpPr>
              <a:spLocks/>
            </p:cNvSpPr>
            <p:nvPr/>
          </p:nvSpPr>
          <p:spPr bwMode="auto">
            <a:xfrm>
              <a:off x="410" y="1927"/>
              <a:ext cx="940" cy="1942"/>
            </a:xfrm>
            <a:custGeom>
              <a:avLst/>
              <a:gdLst>
                <a:gd name="T0" fmla="*/ 940 w 940"/>
                <a:gd name="T1" fmla="*/ 1942 h 1942"/>
                <a:gd name="T2" fmla="*/ 940 w 940"/>
                <a:gd name="T3" fmla="*/ 0 h 1942"/>
                <a:gd name="T4" fmla="*/ 0 w 940"/>
                <a:gd name="T5" fmla="*/ 1496 h 1942"/>
                <a:gd name="T6" fmla="*/ 940 w 940"/>
                <a:gd name="T7" fmla="*/ 1942 h 194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40"/>
                <a:gd name="T13" fmla="*/ 0 h 1942"/>
                <a:gd name="T14" fmla="*/ 940 w 940"/>
                <a:gd name="T15" fmla="*/ 1942 h 194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40" h="1942">
                  <a:moveTo>
                    <a:pt x="940" y="1942"/>
                  </a:moveTo>
                  <a:lnTo>
                    <a:pt x="940" y="0"/>
                  </a:lnTo>
                  <a:lnTo>
                    <a:pt x="0" y="1496"/>
                  </a:lnTo>
                  <a:lnTo>
                    <a:pt x="940" y="1942"/>
                  </a:lnTo>
                  <a:close/>
                </a:path>
              </a:pathLst>
            </a:custGeom>
            <a:solidFill>
              <a:srgbClr val="FDA1A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71" name="Freeform 15"/>
            <p:cNvSpPr>
              <a:spLocks/>
            </p:cNvSpPr>
            <p:nvPr/>
          </p:nvSpPr>
          <p:spPr bwMode="auto">
            <a:xfrm>
              <a:off x="410" y="3423"/>
              <a:ext cx="1519" cy="446"/>
            </a:xfrm>
            <a:custGeom>
              <a:avLst/>
              <a:gdLst>
                <a:gd name="T0" fmla="*/ 1519 w 1519"/>
                <a:gd name="T1" fmla="*/ 0 h 446"/>
                <a:gd name="T2" fmla="*/ 940 w 1519"/>
                <a:gd name="T3" fmla="*/ 446 h 446"/>
                <a:gd name="T4" fmla="*/ 0 w 1519"/>
                <a:gd name="T5" fmla="*/ 0 h 446"/>
                <a:gd name="T6" fmla="*/ 1519 w 1519"/>
                <a:gd name="T7" fmla="*/ 0 h 44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519"/>
                <a:gd name="T13" fmla="*/ 0 h 446"/>
                <a:gd name="T14" fmla="*/ 1519 w 1519"/>
                <a:gd name="T15" fmla="*/ 446 h 44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519" h="446">
                  <a:moveTo>
                    <a:pt x="1519" y="0"/>
                  </a:moveTo>
                  <a:lnTo>
                    <a:pt x="940" y="446"/>
                  </a:lnTo>
                  <a:lnTo>
                    <a:pt x="0" y="0"/>
                  </a:lnTo>
                  <a:lnTo>
                    <a:pt x="1519" y="0"/>
                  </a:lnTo>
                  <a:close/>
                </a:path>
              </a:pathLst>
            </a:custGeom>
            <a:solidFill>
              <a:srgbClr val="FD616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72" name="Line 16"/>
            <p:cNvSpPr>
              <a:spLocks noChangeShapeType="1"/>
            </p:cNvSpPr>
            <p:nvPr/>
          </p:nvSpPr>
          <p:spPr bwMode="auto">
            <a:xfrm flipH="1">
              <a:off x="410" y="3423"/>
              <a:ext cx="1519" cy="1"/>
            </a:xfrm>
            <a:prstGeom prst="line">
              <a:avLst/>
            </a:prstGeom>
            <a:noFill/>
            <a:ln w="0">
              <a:solidFill>
                <a:srgbClr val="01010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73" name="Line 17"/>
            <p:cNvSpPr>
              <a:spLocks noChangeShapeType="1"/>
            </p:cNvSpPr>
            <p:nvPr/>
          </p:nvSpPr>
          <p:spPr bwMode="auto">
            <a:xfrm flipV="1">
              <a:off x="1350" y="3423"/>
              <a:ext cx="579" cy="446"/>
            </a:xfrm>
            <a:prstGeom prst="line">
              <a:avLst/>
            </a:prstGeom>
            <a:noFill/>
            <a:ln w="30163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74" name="Line 18"/>
            <p:cNvSpPr>
              <a:spLocks noChangeShapeType="1"/>
            </p:cNvSpPr>
            <p:nvPr/>
          </p:nvSpPr>
          <p:spPr bwMode="auto">
            <a:xfrm>
              <a:off x="410" y="3423"/>
              <a:ext cx="940" cy="446"/>
            </a:xfrm>
            <a:prstGeom prst="line">
              <a:avLst/>
            </a:prstGeom>
            <a:noFill/>
            <a:ln w="30163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75" name="Line 19"/>
            <p:cNvSpPr>
              <a:spLocks noChangeShapeType="1"/>
            </p:cNvSpPr>
            <p:nvPr/>
          </p:nvSpPr>
          <p:spPr bwMode="auto">
            <a:xfrm>
              <a:off x="1350" y="1927"/>
              <a:ext cx="1" cy="1942"/>
            </a:xfrm>
            <a:prstGeom prst="line">
              <a:avLst/>
            </a:prstGeom>
            <a:noFill/>
            <a:ln w="30163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76" name="Line 20"/>
            <p:cNvSpPr>
              <a:spLocks noChangeShapeType="1"/>
            </p:cNvSpPr>
            <p:nvPr/>
          </p:nvSpPr>
          <p:spPr bwMode="auto">
            <a:xfrm flipV="1">
              <a:off x="410" y="1927"/>
              <a:ext cx="940" cy="1496"/>
            </a:xfrm>
            <a:prstGeom prst="line">
              <a:avLst/>
            </a:prstGeom>
            <a:noFill/>
            <a:ln w="30163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77" name="Line 21"/>
            <p:cNvSpPr>
              <a:spLocks noChangeShapeType="1"/>
            </p:cNvSpPr>
            <p:nvPr/>
          </p:nvSpPr>
          <p:spPr bwMode="auto">
            <a:xfrm>
              <a:off x="1350" y="1927"/>
              <a:ext cx="579" cy="1496"/>
            </a:xfrm>
            <a:prstGeom prst="line">
              <a:avLst/>
            </a:prstGeom>
            <a:noFill/>
            <a:ln w="30163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78" name="Line 22"/>
            <p:cNvSpPr>
              <a:spLocks noChangeShapeType="1"/>
            </p:cNvSpPr>
            <p:nvPr/>
          </p:nvSpPr>
          <p:spPr bwMode="auto">
            <a:xfrm>
              <a:off x="1929" y="1481"/>
              <a:ext cx="1" cy="1942"/>
            </a:xfrm>
            <a:prstGeom prst="line">
              <a:avLst/>
            </a:prstGeom>
            <a:noFill/>
            <a:ln w="30163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79" name="Line 23"/>
            <p:cNvSpPr>
              <a:spLocks noChangeShapeType="1"/>
            </p:cNvSpPr>
            <p:nvPr/>
          </p:nvSpPr>
          <p:spPr bwMode="auto">
            <a:xfrm>
              <a:off x="410" y="1481"/>
              <a:ext cx="1" cy="1942"/>
            </a:xfrm>
            <a:prstGeom prst="line">
              <a:avLst/>
            </a:prstGeom>
            <a:noFill/>
            <a:ln w="30163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0" name="Line 24"/>
            <p:cNvSpPr>
              <a:spLocks noChangeShapeType="1"/>
            </p:cNvSpPr>
            <p:nvPr/>
          </p:nvSpPr>
          <p:spPr bwMode="auto">
            <a:xfrm>
              <a:off x="410" y="1481"/>
              <a:ext cx="940" cy="446"/>
            </a:xfrm>
            <a:prstGeom prst="line">
              <a:avLst/>
            </a:prstGeom>
            <a:noFill/>
            <a:ln w="30163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1" name="Line 25"/>
            <p:cNvSpPr>
              <a:spLocks noChangeShapeType="1"/>
            </p:cNvSpPr>
            <p:nvPr/>
          </p:nvSpPr>
          <p:spPr bwMode="auto">
            <a:xfrm flipV="1">
              <a:off x="1350" y="1481"/>
              <a:ext cx="579" cy="446"/>
            </a:xfrm>
            <a:prstGeom prst="line">
              <a:avLst/>
            </a:prstGeom>
            <a:noFill/>
            <a:ln w="30163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2" name="Line 26"/>
            <p:cNvSpPr>
              <a:spLocks noChangeShapeType="1"/>
            </p:cNvSpPr>
            <p:nvPr/>
          </p:nvSpPr>
          <p:spPr bwMode="auto">
            <a:xfrm flipH="1">
              <a:off x="410" y="1481"/>
              <a:ext cx="1519" cy="1"/>
            </a:xfrm>
            <a:prstGeom prst="line">
              <a:avLst/>
            </a:prstGeom>
            <a:noFill/>
            <a:ln w="30163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3" name="Oval 27"/>
            <p:cNvSpPr>
              <a:spLocks noChangeArrowheads="1"/>
            </p:cNvSpPr>
            <p:nvPr/>
          </p:nvSpPr>
          <p:spPr bwMode="auto">
            <a:xfrm>
              <a:off x="1910" y="3405"/>
              <a:ext cx="47" cy="47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4" name="Rectangle 28"/>
            <p:cNvSpPr>
              <a:spLocks noChangeArrowheads="1"/>
            </p:cNvSpPr>
            <p:nvPr/>
          </p:nvSpPr>
          <p:spPr bwMode="auto">
            <a:xfrm>
              <a:off x="1957" y="3291"/>
              <a:ext cx="209" cy="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300" b="1">
                  <a:solidFill>
                    <a:srgbClr val="000000"/>
                  </a:solidFill>
                  <a:latin typeface="CG Times" charset="0"/>
                </a:rPr>
                <a:t>C</a:t>
              </a:r>
              <a:endParaRPr lang="en-US"/>
            </a:p>
          </p:txBody>
        </p:sp>
        <p:sp>
          <p:nvSpPr>
            <p:cNvPr id="11285" name="Oval 29"/>
            <p:cNvSpPr>
              <a:spLocks noChangeArrowheads="1"/>
            </p:cNvSpPr>
            <p:nvPr/>
          </p:nvSpPr>
          <p:spPr bwMode="auto">
            <a:xfrm>
              <a:off x="1331" y="3850"/>
              <a:ext cx="47" cy="47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6" name="Rectangle 30"/>
            <p:cNvSpPr>
              <a:spLocks noChangeArrowheads="1"/>
            </p:cNvSpPr>
            <p:nvPr/>
          </p:nvSpPr>
          <p:spPr bwMode="auto">
            <a:xfrm>
              <a:off x="1302" y="3859"/>
              <a:ext cx="199" cy="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300" b="1">
                  <a:solidFill>
                    <a:srgbClr val="000000"/>
                  </a:solidFill>
                  <a:latin typeface="CG Times" charset="0"/>
                </a:rPr>
                <a:t>B</a:t>
              </a:r>
              <a:endParaRPr lang="en-US"/>
            </a:p>
          </p:txBody>
        </p:sp>
        <p:sp>
          <p:nvSpPr>
            <p:cNvPr id="11287" name="Oval 31"/>
            <p:cNvSpPr>
              <a:spLocks noChangeArrowheads="1"/>
            </p:cNvSpPr>
            <p:nvPr/>
          </p:nvSpPr>
          <p:spPr bwMode="auto">
            <a:xfrm>
              <a:off x="391" y="3405"/>
              <a:ext cx="48" cy="47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8" name="Rectangle 32"/>
            <p:cNvSpPr>
              <a:spLocks noChangeArrowheads="1"/>
            </p:cNvSpPr>
            <p:nvPr/>
          </p:nvSpPr>
          <p:spPr bwMode="auto">
            <a:xfrm>
              <a:off x="277" y="3272"/>
              <a:ext cx="199" cy="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300" b="1">
                  <a:solidFill>
                    <a:srgbClr val="000000"/>
                  </a:solidFill>
                  <a:latin typeface="CG Times" charset="0"/>
                </a:rPr>
                <a:t>A</a:t>
              </a:r>
              <a:endParaRPr lang="en-US"/>
            </a:p>
          </p:txBody>
        </p:sp>
        <p:sp>
          <p:nvSpPr>
            <p:cNvPr id="11289" name="Oval 33"/>
            <p:cNvSpPr>
              <a:spLocks noChangeArrowheads="1"/>
            </p:cNvSpPr>
            <p:nvPr/>
          </p:nvSpPr>
          <p:spPr bwMode="auto">
            <a:xfrm>
              <a:off x="1331" y="1908"/>
              <a:ext cx="47" cy="47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0" name="Rectangle 34"/>
            <p:cNvSpPr>
              <a:spLocks noChangeArrowheads="1"/>
            </p:cNvSpPr>
            <p:nvPr/>
          </p:nvSpPr>
          <p:spPr bwMode="auto">
            <a:xfrm>
              <a:off x="1359" y="1832"/>
              <a:ext cx="199" cy="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300" b="1">
                  <a:solidFill>
                    <a:srgbClr val="000000"/>
                  </a:solidFill>
                  <a:latin typeface="CG Times" charset="0"/>
                </a:rPr>
                <a:t>B</a:t>
              </a:r>
              <a:endParaRPr lang="en-US"/>
            </a:p>
          </p:txBody>
        </p:sp>
        <p:sp>
          <p:nvSpPr>
            <p:cNvPr id="11291" name="Rectangle 35"/>
            <p:cNvSpPr>
              <a:spLocks noChangeArrowheads="1"/>
            </p:cNvSpPr>
            <p:nvPr/>
          </p:nvSpPr>
          <p:spPr bwMode="auto">
            <a:xfrm>
              <a:off x="1492" y="1927"/>
              <a:ext cx="142" cy="2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 b="1">
                  <a:solidFill>
                    <a:srgbClr val="000000"/>
                  </a:solidFill>
                </a:rPr>
                <a:t>1</a:t>
              </a:r>
              <a:endParaRPr lang="en-US"/>
            </a:p>
          </p:txBody>
        </p:sp>
        <p:sp>
          <p:nvSpPr>
            <p:cNvPr id="11292" name="Oval 36"/>
            <p:cNvSpPr>
              <a:spLocks noChangeArrowheads="1"/>
            </p:cNvSpPr>
            <p:nvPr/>
          </p:nvSpPr>
          <p:spPr bwMode="auto">
            <a:xfrm>
              <a:off x="1910" y="1463"/>
              <a:ext cx="47" cy="47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3" name="Rectangle 37"/>
            <p:cNvSpPr>
              <a:spLocks noChangeArrowheads="1"/>
            </p:cNvSpPr>
            <p:nvPr/>
          </p:nvSpPr>
          <p:spPr bwMode="auto">
            <a:xfrm>
              <a:off x="1853" y="1292"/>
              <a:ext cx="209" cy="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300" b="1">
                  <a:solidFill>
                    <a:srgbClr val="000000"/>
                  </a:solidFill>
                  <a:latin typeface="CG Times" charset="0"/>
                </a:rPr>
                <a:t>C</a:t>
              </a:r>
              <a:endParaRPr lang="en-US"/>
            </a:p>
          </p:txBody>
        </p:sp>
        <p:sp>
          <p:nvSpPr>
            <p:cNvPr id="11294" name="Rectangle 38"/>
            <p:cNvSpPr>
              <a:spLocks noChangeArrowheads="1"/>
            </p:cNvSpPr>
            <p:nvPr/>
          </p:nvSpPr>
          <p:spPr bwMode="auto">
            <a:xfrm>
              <a:off x="1995" y="1387"/>
              <a:ext cx="142" cy="2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 b="1">
                  <a:solidFill>
                    <a:srgbClr val="000000"/>
                  </a:solidFill>
                </a:rPr>
                <a:t>1</a:t>
              </a:r>
              <a:endParaRPr lang="en-US"/>
            </a:p>
          </p:txBody>
        </p:sp>
        <p:sp>
          <p:nvSpPr>
            <p:cNvPr id="11295" name="Oval 39"/>
            <p:cNvSpPr>
              <a:spLocks noChangeArrowheads="1"/>
            </p:cNvSpPr>
            <p:nvPr/>
          </p:nvSpPr>
          <p:spPr bwMode="auto">
            <a:xfrm>
              <a:off x="391" y="1463"/>
              <a:ext cx="48" cy="47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6" name="Rectangle 40"/>
            <p:cNvSpPr>
              <a:spLocks noChangeArrowheads="1"/>
            </p:cNvSpPr>
            <p:nvPr/>
          </p:nvSpPr>
          <p:spPr bwMode="auto">
            <a:xfrm>
              <a:off x="344" y="1283"/>
              <a:ext cx="199" cy="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300" b="1">
                  <a:solidFill>
                    <a:srgbClr val="000000"/>
                  </a:solidFill>
                  <a:latin typeface="CG Times" charset="0"/>
                </a:rPr>
                <a:t>A</a:t>
              </a:r>
              <a:endParaRPr lang="en-US"/>
            </a:p>
          </p:txBody>
        </p:sp>
        <p:sp>
          <p:nvSpPr>
            <p:cNvPr id="11297" name="Rectangle 41"/>
            <p:cNvSpPr>
              <a:spLocks noChangeArrowheads="1"/>
            </p:cNvSpPr>
            <p:nvPr/>
          </p:nvSpPr>
          <p:spPr bwMode="auto">
            <a:xfrm>
              <a:off x="486" y="1377"/>
              <a:ext cx="142" cy="2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 b="1">
                  <a:solidFill>
                    <a:srgbClr val="000000"/>
                  </a:solidFill>
                </a:rPr>
                <a:t>1</a:t>
              </a:r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9" grpId="0" autoUpdateAnimBg="0"/>
    </p:bldLst>
  </p:timing>
</p:sld>
</file>

<file path=ppt/theme/theme1.xml><?xml version="1.0" encoding="utf-8"?>
<a:theme xmlns:a="http://schemas.openxmlformats.org/drawingml/2006/main" name="Blueprint">
  <a:themeElements>
    <a:clrScheme name="">
      <a:dk1>
        <a:srgbClr val="000000"/>
      </a:dk1>
      <a:lt1>
        <a:srgbClr val="FFFFFF"/>
      </a:lt1>
      <a:dk2>
        <a:srgbClr val="A3A7D5"/>
      </a:dk2>
      <a:lt2>
        <a:srgbClr val="FFFFCC"/>
      </a:lt2>
      <a:accent1>
        <a:srgbClr val="8D8DB3"/>
      </a:accent1>
      <a:accent2>
        <a:srgbClr val="B2B2B2"/>
      </a:accent2>
      <a:accent3>
        <a:srgbClr val="CED0E7"/>
      </a:accent3>
      <a:accent4>
        <a:srgbClr val="DADADA"/>
      </a:accent4>
      <a:accent5>
        <a:srgbClr val="C5C5D6"/>
      </a:accent5>
      <a:accent6>
        <a:srgbClr val="A1A1A1"/>
      </a:accent6>
      <a:hlink>
        <a:srgbClr val="6F89F7"/>
      </a:hlink>
      <a:folHlink>
        <a:srgbClr val="4F56AD"/>
      </a:folHlink>
    </a:clrScheme>
    <a:fontScheme name="Blueprin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2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lbertus Medium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2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lbertus Medium" pitchFamily="34" charset="0"/>
          </a:defRPr>
        </a:defPPr>
      </a:lstStyle>
    </a:lnDef>
  </a:objectDefaults>
  <a:extraClrSchemeLst>
    <a:extraClrScheme>
      <a:clrScheme name="Blueprint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Designs\Blueprint.pot</Template>
  <TotalTime>594</TotalTime>
  <Words>646</Words>
  <Application>Microsoft PowerPoint</Application>
  <PresentationFormat>On-screen Show (4:3)</PresentationFormat>
  <Paragraphs>275</Paragraphs>
  <Slides>13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Albertus Medium</vt:lpstr>
      <vt:lpstr>Arial</vt:lpstr>
      <vt:lpstr>Tahoma</vt:lpstr>
      <vt:lpstr>Wingdings</vt:lpstr>
      <vt:lpstr>Calibri</vt:lpstr>
      <vt:lpstr>CG Times</vt:lpstr>
      <vt:lpstr>Euclid Symbol</vt:lpstr>
      <vt:lpstr>Blueprint</vt:lpstr>
      <vt:lpstr>MathType 4.0 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>Gimnazija "Isidora Sekuilc", Novi Sad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Zapremina piramide</dc:title>
  <dc:creator>Mirjana Jovanovic</dc:creator>
  <cp:lastModifiedBy>Mirjana</cp:lastModifiedBy>
  <cp:revision>11</cp:revision>
  <dcterms:created xsi:type="dcterms:W3CDTF">1601-01-01T00:00:00Z</dcterms:created>
  <dcterms:modified xsi:type="dcterms:W3CDTF">2014-09-06T19:58:51Z</dcterms:modified>
</cp:coreProperties>
</file>